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1" r:id="rId5"/>
    <p:sldId id="260" r:id="rId6"/>
    <p:sldId id="274" r:id="rId7"/>
    <p:sldId id="258" r:id="rId8"/>
    <p:sldId id="263" r:id="rId9"/>
    <p:sldId id="268" r:id="rId10"/>
    <p:sldId id="266" r:id="rId11"/>
    <p:sldId id="264" r:id="rId12"/>
    <p:sldId id="267" r:id="rId13"/>
    <p:sldId id="269" r:id="rId14"/>
    <p:sldId id="270" r:id="rId15"/>
    <p:sldId id="271" r:id="rId16"/>
    <p:sldId id="272" r:id="rId17"/>
    <p:sldId id="265" r:id="rId18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99" autoAdjust="0"/>
  </p:normalViewPr>
  <p:slideViewPr>
    <p:cSldViewPr>
      <p:cViewPr varScale="1">
        <p:scale>
          <a:sx n="77" d="100"/>
          <a:sy n="77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63414-FB50-4B25-A4A7-4F815C4E71EA}" type="datetimeFigureOut">
              <a:rPr lang="ro-RO" smtClean="0"/>
              <a:pPr/>
              <a:t>05.06.2014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09F0A-D8E4-4216-99B6-BBFB7D70E316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367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09F0A-D8E4-4216-99B6-BBFB7D70E316}" type="slidenum">
              <a:rPr lang="ro-RO" smtClean="0"/>
              <a:pPr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8089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09F0A-D8E4-4216-99B6-BBFB7D70E316}" type="slidenum">
              <a:rPr lang="ro-RO" smtClean="0"/>
              <a:pPr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66245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09F0A-D8E4-4216-99B6-BBFB7D70E316}" type="slidenum">
              <a:rPr lang="ro-RO" smtClean="0"/>
              <a:pPr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47790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09F0A-D8E4-4216-99B6-BBFB7D70E316}" type="slidenum">
              <a:rPr lang="ro-RO" smtClean="0"/>
              <a:pPr/>
              <a:t>15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77728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A18-224C-4F3B-8B64-42664DCBA850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BA15-FF47-4C3C-A8CE-E41AB8E2C80E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2922-9953-422C-B8EA-90E8F23606E5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F80A-2624-431D-BBDA-D3098D2B436C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CED0-DBC2-4F9F-99F4-1F7BCA17AC44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1939-48E7-4C3B-8CD0-1B3BD3F50010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9BB7-0830-498F-BE67-4D0842A7DD3F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29A-0E33-4FAA-8A65-192E58F23019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964F7-2D64-4FF8-9635-77F24971732B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5DAB-BC96-4ACB-B502-330D48D41374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8B21-F20B-40FA-92D2-28B68C0CEE41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61252-4791-4296-BF68-7B602B1D9D99}" type="datetime1">
              <a:rPr lang="ro-RO" smtClean="0"/>
              <a:pPr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Punctul pe i! Publicitatea medicamentelor  Conferință organizată de Colegiul Farmaciștilor din România București, 5-6 iunie 2014 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3DF3C-DDAA-4407-845E-CD7C441645CD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anm.ro/anmdm/index.html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m.ro/anmdm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m.ro/anmdm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m.ro/anmdm/index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m.ro/anmdm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m.ro/anmdm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m.ro/anmdm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m.ro/anmdm/index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m.ro/anmdm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autori.citatepedia.ro/de.php?a=William+Bernbach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://enciclopedie.citatepedia.ro/" TargetMode="External"/><Relationship Id="rId7" Type="http://schemas.openxmlformats.org/officeDocument/2006/relationships/hyperlink" Target="http://autori.citatepedia.ro/de.php?a=George+Santayana" TargetMode="External"/><Relationship Id="rId12" Type="http://schemas.openxmlformats.org/officeDocument/2006/relationships/hyperlink" Target="http://www.anm.ro/anmdm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autori.citatepedia.ro/de.php?a=Bruce+Barton" TargetMode="External"/><Relationship Id="rId11" Type="http://schemas.openxmlformats.org/officeDocument/2006/relationships/hyperlink" Target="http://autori.citatepedia.ro/de.php?a=Octav+Bibere" TargetMode="External"/><Relationship Id="rId5" Type="http://schemas.openxmlformats.org/officeDocument/2006/relationships/hyperlink" Target="http://autori.citatepedia.ro/de.php?a=Stephen+Leacock" TargetMode="External"/><Relationship Id="rId10" Type="http://schemas.openxmlformats.org/officeDocument/2006/relationships/hyperlink" Target="http://aforisme.citatepedia.ro/" TargetMode="External"/><Relationship Id="rId4" Type="http://schemas.openxmlformats.org/officeDocument/2006/relationships/hyperlink" Target="http://autori.citatepedia.ro/de.php?a=Gustave+Flaubert" TargetMode="External"/><Relationship Id="rId9" Type="http://schemas.openxmlformats.org/officeDocument/2006/relationships/hyperlink" Target="http://autori.citatepedia.ro/de.php?a=Edgar+A.+Shoaf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o.wikipedia.org/wiki/Babilon" TargetMode="External"/><Relationship Id="rId13" Type="http://schemas.openxmlformats.org/officeDocument/2006/relationships/hyperlink" Target="http://www.anm.ro/anmdm/index.html" TargetMode="External"/><Relationship Id="rId3" Type="http://schemas.openxmlformats.org/officeDocument/2006/relationships/hyperlink" Target="http://ro.wikipedia.org/w/index.php?title=Serviciu&amp;action=edit&amp;redlink=1" TargetMode="External"/><Relationship Id="rId7" Type="http://schemas.openxmlformats.org/officeDocument/2006/relationships/hyperlink" Target="http://ro.wikipedia.org/wiki/Manipulare_psihologic%C4%83" TargetMode="External"/><Relationship Id="rId12" Type="http://schemas.openxmlformats.org/officeDocument/2006/relationships/hyperlink" Target="http://ro.wikipedia.org/wiki/Johann_Gutenberg" TargetMode="External"/><Relationship Id="rId2" Type="http://schemas.openxmlformats.org/officeDocument/2006/relationships/hyperlink" Target="http://ro.wikipedia.org/wiki/Bun_economi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o.wikipedia.org/wiki/Produs_(marketing)" TargetMode="External"/><Relationship Id="rId11" Type="http://schemas.openxmlformats.org/officeDocument/2006/relationships/hyperlink" Target="http://ro.wikipedia.org/wiki/Egipt" TargetMode="External"/><Relationship Id="rId5" Type="http://schemas.openxmlformats.org/officeDocument/2006/relationships/hyperlink" Target="http://ro.wikipedia.org/wiki/Idee" TargetMode="External"/><Relationship Id="rId10" Type="http://schemas.openxmlformats.org/officeDocument/2006/relationships/hyperlink" Target="http://ro.wikipedia.org/wiki/Pompei" TargetMode="External"/><Relationship Id="rId4" Type="http://schemas.openxmlformats.org/officeDocument/2006/relationships/hyperlink" Target="http://ro.wikipedia.org/wiki/Companie" TargetMode="External"/><Relationship Id="rId9" Type="http://schemas.openxmlformats.org/officeDocument/2006/relationships/hyperlink" Target="http://ro.wikipedia.org/wiki/Roma_Antic%C4%83" TargetMode="External"/><Relationship Id="rId1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nm.ro/anmdm/index.html" TargetMode="External"/><Relationship Id="rId3" Type="http://schemas.openxmlformats.org/officeDocument/2006/relationships/hyperlink" Target="http://ro.wikipedia.org/wiki/1472" TargetMode="External"/><Relationship Id="rId7" Type="http://schemas.openxmlformats.org/officeDocument/2006/relationships/hyperlink" Target="http://ro.wikipedia.org/wiki/186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o.wikipedia.org/wiki/Philadelphia" TargetMode="External"/><Relationship Id="rId5" Type="http://schemas.openxmlformats.org/officeDocument/2006/relationships/hyperlink" Target="http://ro.wikipedia.org/wiki/Benjamin_Franklin" TargetMode="External"/><Relationship Id="rId4" Type="http://schemas.openxmlformats.org/officeDocument/2006/relationships/hyperlink" Target="http://ro.wikipedia.org/wiki/Limba_englez%C4%83" TargetMode="External"/><Relationship Id="rId9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m.ro/anmdm/index.html" TargetMode="Externa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o.wikipedia.org/wiki/Regina_Maria_a_Rom%C3%A2niei" TargetMode="External"/><Relationship Id="rId2" Type="http://schemas.openxmlformats.org/officeDocument/2006/relationships/hyperlink" Target="http://ro.wikipedia.org/wiki/Radio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www.anm.ro/anmdm/index.html" TargetMode="External"/><Relationship Id="rId4" Type="http://schemas.openxmlformats.org/officeDocument/2006/relationships/hyperlink" Target="http://ro.wikipedia.org/wiki/Televiziun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o.wikipedia.org/wiki/Tim_Berners-Lee" TargetMode="External"/><Relationship Id="rId2" Type="http://schemas.openxmlformats.org/officeDocument/2006/relationships/hyperlink" Target="http://ro.wikipedia.org/wiki/World_Wide_Web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anm.ro/anmdm/index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m.ro/anmdm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m.ro/anmdm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476670"/>
            <a:ext cx="7772400" cy="648073"/>
          </a:xfrm>
        </p:spPr>
        <p:txBody>
          <a:bodyPr>
            <a:normAutofit fontScale="90000"/>
          </a:bodyPr>
          <a:lstStyle/>
          <a:p>
            <a:endParaRPr lang="ro-R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136904" cy="4680520"/>
          </a:xfrm>
        </p:spPr>
        <p:txBody>
          <a:bodyPr>
            <a:normAutofit fontScale="92500" lnSpcReduction="10000"/>
          </a:bodyPr>
          <a:lstStyle/>
          <a:p>
            <a:r>
              <a:rPr lang="vi-VN" sz="3600" b="1" dirty="0">
                <a:solidFill>
                  <a:schemeClr val="accent1"/>
                </a:solidFill>
                <a:latin typeface="+mj-lt"/>
              </a:rPr>
              <a:t>Controlul publicității medicamentelor OTC în </a:t>
            </a:r>
            <a:r>
              <a:rPr lang="vi-VN" sz="3600" b="1" dirty="0" smtClean="0">
                <a:solidFill>
                  <a:schemeClr val="accent1"/>
                </a:solidFill>
                <a:latin typeface="+mj-lt"/>
              </a:rPr>
              <a:t>Statele</a:t>
            </a:r>
            <a:r>
              <a:rPr lang="en-US" sz="3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pt-BR" sz="3600" b="1" dirty="0" smtClean="0">
                <a:solidFill>
                  <a:schemeClr val="accent1"/>
                </a:solidFill>
                <a:latin typeface="+mj-lt"/>
              </a:rPr>
              <a:t>Membre </a:t>
            </a:r>
            <a:r>
              <a:rPr lang="pt-BR" sz="3600" b="1" dirty="0">
                <a:solidFill>
                  <a:schemeClr val="accent1"/>
                </a:solidFill>
                <a:latin typeface="+mj-lt"/>
              </a:rPr>
              <a:t>UE </a:t>
            </a:r>
            <a:endParaRPr lang="pt-BR" sz="3600" b="1" dirty="0" smtClean="0">
              <a:solidFill>
                <a:schemeClr val="accent1"/>
              </a:solidFill>
              <a:latin typeface="+mj-lt"/>
            </a:endParaRPr>
          </a:p>
          <a:p>
            <a:endParaRPr lang="pt-BR" i="1" dirty="0" smtClean="0"/>
          </a:p>
          <a:p>
            <a:endParaRPr lang="pt-BR" i="1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t-BR" sz="2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Farm</a:t>
            </a:r>
            <a:r>
              <a:rPr lang="pt-BR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2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t-BR" sz="2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p. Anca Crupariu</a:t>
            </a:r>
            <a:endParaRPr lang="ro-RO" sz="2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3648" y="5949280"/>
            <a:ext cx="6840760" cy="772195"/>
          </a:xfrm>
        </p:spPr>
        <p:txBody>
          <a:bodyPr/>
          <a:lstStyle/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Punctul pe i! Publicitatea medicamentelor  </a:t>
            </a:r>
            <a:endParaRPr lang="ro-RO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Conferință organizată de Colegiul Farmaciștilor din România București, 5-6 iunie 2014 </a:t>
            </a:r>
            <a:endParaRPr lang="ro-RO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1</a:t>
            </a:fld>
            <a:endParaRPr lang="ro-RO"/>
          </a:p>
        </p:txBody>
      </p:sp>
      <p:pic>
        <p:nvPicPr>
          <p:cNvPr id="7" name="yui_3_5_1_5_1401031825216_889" descr="http://www.zoopedia.ro/img/publicitate/banner_publicitate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348880"/>
            <a:ext cx="216024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http://www.anm.ro/anmdm/imagini/anm_header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404664"/>
            <a:ext cx="864108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yui_3_5_1_5_1401031825216_973" descr="http://onetvturda.files.wordpress.com/2011/07/publicitate_online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9" y="2852936"/>
            <a:ext cx="223224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yui_3_5_1_5_1401031825216_861" descr="https://sp3.yimg.com/ib/th?id=HN.608023732681704655&amp;pid=15.1&amp;H=160&amp;W=16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1988840"/>
            <a:ext cx="151216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C:\Documents and Settings\anca.crupariu\Desktop\New Folder\medicament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3645024"/>
            <a:ext cx="18002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yui_3_5_1_5_1401032590394_989" descr="http://tb.ziareromania.ro/Fara-publicitate-la-televiziunea-franceza/60cdde53128e19df/240/0/1/70/Fara-publicitate-la-televiziunea-franceza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76" y="4509120"/>
            <a:ext cx="172819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yui_3_5_1_5_1401032992448_741" descr="http://www.pulsmedia.eu/picture/2/doctori-si-reviste-jpg-621/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6216" y="3501008"/>
            <a:ext cx="230425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o-RO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Privire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globala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controlului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OTC in </a:t>
            </a:r>
            <a:r>
              <a:rPr lang="en-US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UE</a:t>
            </a:r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(3)</a:t>
            </a:r>
            <a:b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Raportul Grupului de lucru pentru promovarea unei bune gestionari </a:t>
            </a:r>
            <a:br>
              <a:rPr lang="ro-RO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medicamentelor OTC in Europa</a:t>
            </a:r>
            <a:br>
              <a:rPr lang="ro-RO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adoptat de Grupul de coordonare (Steering Group ) al Comisiei Europene in </a:t>
            </a:r>
            <a:r>
              <a:rPr lang="ro-RO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aprilie 2013</a:t>
            </a:r>
            <a:br>
              <a:rPr lang="ro-RO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sz="1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55541"/>
          </a:xfrm>
        </p:spPr>
        <p:txBody>
          <a:bodyPr>
            <a:noAutofit/>
          </a:bodyPr>
          <a:lstStyle/>
          <a:p>
            <a:r>
              <a:rPr lang="ro-RO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componenta 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Steering Group  </a:t>
            </a:r>
            <a:r>
              <a:rPr lang="ro-RO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reprezentanti ANC si parti interesate relevante-asoc. prof. europene, </a:t>
            </a:r>
            <a:r>
              <a:rPr lang="ro-RO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asoc</a:t>
            </a:r>
            <a:r>
              <a:rPr lang="ro-RO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europene </a:t>
            </a:r>
            <a:r>
              <a:rPr lang="ro-RO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pacienti</a:t>
            </a:r>
            <a:r>
              <a:rPr lang="ro-RO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o-RO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Asoc</a:t>
            </a:r>
            <a:r>
              <a:rPr lang="ro-RO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Europeana a Industriei </a:t>
            </a:r>
            <a:r>
              <a:rPr lang="ro-RO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automedicatiei</a:t>
            </a:r>
            <a:r>
              <a:rPr lang="ro-RO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–AESGP)</a:t>
            </a:r>
          </a:p>
          <a:p>
            <a:r>
              <a:rPr lang="ro-RO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Rolul </a:t>
            </a:r>
            <a:r>
              <a:rPr lang="ro-RO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Steering</a:t>
            </a:r>
            <a:r>
              <a:rPr lang="ro-RO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Group </a:t>
            </a:r>
            <a:r>
              <a:rPr lang="ro-RO" sz="1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de a genera momentul propice pentru o platforma care sa asigure dezvoltarea eficienta a obiectivelor sale:</a:t>
            </a:r>
          </a:p>
          <a:p>
            <a:pPr lvl="1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Mecanism de acces coordonat la medicamente orfane (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coordinated access to orphan medicinal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Formarea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capacitatii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privind „acordurile de intrare controlata” pentru medicamentele inovatoare  (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on Managed Entry Agreements (MEAs) for innovative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medicines)</a:t>
            </a:r>
            <a:endParaRPr lang="ro-RO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Facilitarea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furnizarii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medicamente  pe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pietele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mici  (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Facilitating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supply of medicinal products in small markets 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Accesul pe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piata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pentru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biosimilare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(Market </a:t>
            </a:r>
            <a:r>
              <a:rPr lang="ro-RO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ro-RO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biosimilars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ro-RO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Promovarea unei bune gestionari  a medicamentelor  OTC  (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Promoting 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good governance for non-prescription drugs </a:t>
            </a:r>
            <a:r>
              <a:rPr lang="ro-RO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  <a:p>
            <a:pPr marL="457200" lvl="1" indent="0">
              <a:buNone/>
            </a:pPr>
            <a:r>
              <a:rPr lang="ro-RO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-problematica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autoingrijirii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(„self-care”) diferit abordata la nivel UE:</a:t>
            </a:r>
          </a:p>
          <a:p>
            <a:pPr marL="457200" lvl="1" indent="0">
              <a:buNone/>
            </a:pPr>
            <a:r>
              <a:rPr lang="ro-RO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 cu sisteme de autoingrijire bine dezvoltate pentru boli acute si cronice; sisteme de 		    prevenire a boli; modele de ingrijire in cadrul sistemelor nationale de sanatate care 		    incurajeaza si imputernicesc publicul sa-si autoingrijeasca bolile sub supravegherea unui 		    profesionist </a:t>
            </a:r>
          </a:p>
          <a:p>
            <a:pPr marL="457200" lvl="1" indent="0">
              <a:buNone/>
            </a:pPr>
            <a:r>
              <a:rPr lang="ro-RO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alte tari cu un sistem mai restrictiv pentru OTC si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autoingrijire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limitate la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afectiuni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minore</a:t>
            </a:r>
          </a:p>
          <a:p>
            <a:pPr marL="457200" lvl="1" indent="0">
              <a:buNone/>
            </a:pPr>
            <a:r>
              <a:rPr lang="ro-RO" sz="1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-Problema dinamica guvernele SM interesate de </a:t>
            </a:r>
            <a:r>
              <a:rPr lang="ro-RO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autoingrijire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si </a:t>
            </a:r>
            <a:r>
              <a:rPr lang="ro-RO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automedicatie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marL="457200" lvl="1" indent="0">
              <a:buNone/>
            </a:pPr>
            <a:r>
              <a:rPr lang="ro-RO" sz="1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-Gr. de lucru  a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urmarit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o mai buna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intelegere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diferitelor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abordari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si atitudini 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nationale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o-RO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ref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la 		  disponibilitatea si utilizarea OTC (utilizare OTC informata  si in siguranta: evitarea riscului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</a:t>
            </a:r>
            <a:r>
              <a:rPr lang="ro-RO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  utilizare incorecta, necorespunzatoare sau de abuz!!)</a:t>
            </a:r>
          </a:p>
          <a:p>
            <a:pPr marL="457200" lvl="1" indent="0">
              <a:buNone/>
            </a:pPr>
            <a:r>
              <a:rPr lang="ro-RO" sz="1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ro-RO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488832" cy="365125"/>
          </a:xfrm>
        </p:spPr>
        <p:txBody>
          <a:bodyPr/>
          <a:lstStyle/>
          <a:p>
            <a:r>
              <a:rPr lang="vi-VN" dirty="0" smtClean="0"/>
              <a:t>Punctul pe i! Publicitatea medicamentelor  </a:t>
            </a:r>
            <a:endParaRPr lang="ro-RO" dirty="0" smtClean="0"/>
          </a:p>
          <a:p>
            <a:r>
              <a:rPr lang="vi-VN" dirty="0" smtClean="0"/>
              <a:t>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10</a:t>
            </a:fld>
            <a:endParaRPr lang="ro-RO"/>
          </a:p>
        </p:txBody>
      </p:sp>
      <p:pic>
        <p:nvPicPr>
          <p:cNvPr id="6" name="Picture 15" descr="http://www.anm.ro/anmdm/imagini/anm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0"/>
            <a:ext cx="8641084" cy="47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0564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/>
          </a:bodyPr>
          <a:lstStyle/>
          <a:p>
            <a: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Privire</a:t>
            </a:r>
            <a:r>
              <a:rPr lang="en-US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globala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controlului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OTC in UE</a:t>
            </a:r>
            <a:r>
              <a:rPr lang="ro-RO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(4)</a:t>
            </a:r>
            <a:r>
              <a:rPr lang="ro-RO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Raportul Grupului de lucru pentru </a:t>
            </a:r>
            <a:r>
              <a:rPr lang="ro-RO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promovarea unei bune gestionari </a:t>
            </a:r>
            <a:br>
              <a:rPr lang="ro-RO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medicamentelor OTC in </a:t>
            </a:r>
            <a:r>
              <a:rPr lang="ro-RO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Europa- </a:t>
            </a:r>
            <a:r>
              <a:rPr lang="ro-RO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Crearea FOAM (continuare)</a:t>
            </a:r>
            <a:r>
              <a:rPr lang="ro-RO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sz="1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15582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Piata de OTC in UE1/2 din medicamen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</a:t>
            </a: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 vandute au statut de OTC</a:t>
            </a:r>
          </a:p>
          <a:p>
            <a:pPr marL="457200" lvl="1" indent="0">
              <a:buNone/>
            </a:pP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       cota de </a:t>
            </a:r>
            <a:r>
              <a:rPr lang="ro-RO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vanzari</a:t>
            </a: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OTC </a:t>
            </a:r>
            <a:r>
              <a:rPr lang="ro-RO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difera</a:t>
            </a: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considerabil in diferitele SM UE.</a:t>
            </a:r>
          </a:p>
          <a:p>
            <a:pPr marL="457200" lvl="1" indent="0">
              <a:buNone/>
            </a:pP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-modele de reglementare a </a:t>
            </a:r>
            <a:r>
              <a:rPr lang="ro-RO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publicitatii</a:t>
            </a: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si comunicarea </a:t>
            </a:r>
          </a:p>
          <a:p>
            <a:pPr marL="457200" lvl="1" indent="0">
              <a:buNone/>
            </a:pP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     parte integranta a </a:t>
            </a:r>
            <a:r>
              <a:rPr lang="ro-RO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autoingrijiriicomunicarea</a:t>
            </a: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intre fabricant-consumator 		         si profesionist beneficii OTC si </a:t>
            </a:r>
            <a:r>
              <a:rPr lang="ro-RO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conditii</a:t>
            </a: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utilizare</a:t>
            </a:r>
          </a:p>
          <a:p>
            <a:pPr marL="457200" lvl="1" indent="0">
              <a:buNone/>
            </a:pP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     </a:t>
            </a:r>
            <a:r>
              <a:rPr lang="ro-RO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Dir</a:t>
            </a: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2001/83/CE publicitatea OTC pentru publicul larg in toate formele 		        de mass-media, in anumite </a:t>
            </a:r>
            <a:r>
              <a:rPr lang="ro-RO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conditii</a:t>
            </a: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SE INTERZICE publicitatea </a:t>
            </a:r>
            <a:r>
              <a:rPr lang="ro-RO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inselatoare</a:t>
            </a: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457200" lvl="1" indent="0">
              <a:buNone/>
            </a:pP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-Analiza reglementarilor in publicitatea medicamentelor OTC (parte a obiectivelor Gr. de lucru) surse de informare:</a:t>
            </a:r>
          </a:p>
          <a:p>
            <a:pPr marL="457200" lvl="1" indent="0">
              <a:buNone/>
            </a:pPr>
            <a:r>
              <a:rPr lang="ro-RO" sz="1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		       un document al AESGP (</a:t>
            </a:r>
            <a:r>
              <a:rPr lang="ro-RO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Self-</a:t>
            </a:r>
            <a:r>
              <a:rPr lang="ro-RO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</a:t>
            </a:r>
            <a:r>
              <a:rPr lang="ro-RO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Industry)</a:t>
            </a:r>
          </a:p>
          <a:p>
            <a:pPr marL="457200" lvl="1" indent="0">
              <a:buNone/>
            </a:pPr>
            <a:r>
              <a:rPr lang="ro-RO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</a:t>
            </a:r>
            <a:r>
              <a:rPr lang="ro-RO" sz="13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chestionar elaborat de MHRA prin </a:t>
            </a:r>
            <a:r>
              <a:rPr lang="ro-RO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FOAM</a:t>
            </a:r>
          </a:p>
          <a:p>
            <a:pPr marL="457200" lvl="1" indent="0">
              <a:buNone/>
            </a:pPr>
            <a:r>
              <a:rPr lang="ro-RO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</a:t>
            </a:r>
            <a:r>
              <a:rPr lang="ro-RO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ro-RO" sz="1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13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OAM= </a:t>
            </a:r>
            <a:r>
              <a:rPr lang="en-US" sz="1300" b="1" dirty="0" err="1" smtClean="0">
                <a:latin typeface="Times New Roman" pitchFamily="18" charset="0"/>
                <a:cs typeface="Times New Roman" pitchFamily="18" charset="0"/>
              </a:rPr>
              <a:t>Forumul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 smtClean="0">
                <a:latin typeface="Times New Roman" pitchFamily="18" charset="0"/>
                <a:cs typeface="Times New Roman" pitchFamily="18" charset="0"/>
              </a:rPr>
              <a:t>autoritatilor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300" b="1" dirty="0" err="1" smtClean="0">
                <a:latin typeface="Times New Roman" pitchFamily="18" charset="0"/>
                <a:cs typeface="Times New Roman" pitchFamily="18" charset="0"/>
              </a:rPr>
              <a:t>europene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300" b="1" dirty="0" err="1" smtClean="0">
                <a:latin typeface="Times New Roman" pitchFamily="18" charset="0"/>
                <a:cs typeface="Times New Roman" pitchFamily="18" charset="0"/>
              </a:rPr>
              <a:t>reglementare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300" b="1" dirty="0" err="1" smtClean="0"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 smtClean="0">
                <a:latin typeface="Times New Roman" pitchFamily="18" charset="0"/>
                <a:cs typeface="Times New Roman" pitchFamily="18" charset="0"/>
              </a:rPr>
              <a:t>medicamentelor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din 30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tari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 (28 SM UE +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Islanda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Norvegia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None/>
            </a:pP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infiintat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sub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auspiciile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HMA</a:t>
            </a:r>
          </a:p>
          <a:p>
            <a:pPr lvl="1">
              <a:buFont typeface="Wingdings" pitchFamily="2" charset="2"/>
              <a:buChar char="à"/>
            </a:pP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urmareste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crearea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unei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platforme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de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schimb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de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informatie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privind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practica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reglementarii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cazurile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de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publicitate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cu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relevanta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transfrontaliera</a:t>
            </a:r>
            <a:endParaRPr lang="en-US" sz="13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>
              <a:buFont typeface="Wingdings" pitchFamily="2" charset="2"/>
              <a:buChar char="à"/>
            </a:pP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concentreaza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practicii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procedurilor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reglementare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cadrul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legislatiei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actuale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à"/>
            </a:pP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Membrii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FOAM au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diferite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functii</a:t>
            </a:r>
            <a:r>
              <a:rPr lang="ro-RO" sz="13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 in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cadrul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inspectoratelor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functii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executie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departamentele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juridice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ale ANC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ministerul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sanatatii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à"/>
            </a:pP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Prima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intrunire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FOAM face –to-face : 19.10.2012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15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tari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prezente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analiza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reglementarilor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in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publicitate</a:t>
            </a:r>
            <a:endParaRPr lang="ro-RO" sz="1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o-RO" sz="1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63688" y="6453336"/>
            <a:ext cx="6336704" cy="268139"/>
          </a:xfrm>
        </p:spPr>
        <p:txBody>
          <a:bodyPr/>
          <a:lstStyle/>
          <a:p>
            <a:r>
              <a:rPr lang="vi-VN" dirty="0" smtClean="0"/>
              <a:t>Punctul pe i! Publicitatea medicamentelor  </a:t>
            </a:r>
            <a:endParaRPr lang="en-US" dirty="0" smtClean="0"/>
          </a:p>
          <a:p>
            <a:r>
              <a:rPr lang="vi-VN" dirty="0" smtClean="0"/>
              <a:t>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11</a:t>
            </a:fld>
            <a:endParaRPr lang="ro-RO" dirty="0"/>
          </a:p>
        </p:txBody>
      </p:sp>
      <p:pic>
        <p:nvPicPr>
          <p:cNvPr id="6" name="Picture 15" descr="http://www.anm.ro/anmdm/imagini/anm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0"/>
            <a:ext cx="8641084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Privire</a:t>
            </a:r>
            <a:r>
              <a:rPr lang="en-US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globala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controlului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OTC in UE</a:t>
            </a:r>
            <a: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(5)</a:t>
            </a:r>
            <a: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bservatii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ale FOAM (Forum on Advertising of </a:t>
            </a:r>
            <a:r>
              <a:rPr lang="en-US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Medicines</a:t>
            </a:r>
            <a:r>
              <a:rPr lang="en-US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o-RO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o-RO" sz="3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Modele de sisteme de reglementare </a:t>
            </a:r>
            <a:endParaRPr lang="ro-RO" sz="34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sz="23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sz="23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Verificare </a:t>
            </a:r>
            <a:r>
              <a:rPr lang="ro-RO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dupa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eveniment- 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efectuat de 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Stat: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Portugalia, </a:t>
            </a:r>
            <a:r>
              <a:rPr lang="ro-RO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Croatia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Letonia si Lituania</a:t>
            </a:r>
          </a:p>
          <a:p>
            <a:r>
              <a:rPr lang="ro-RO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Verificare </a:t>
            </a:r>
            <a:r>
              <a:rPr lang="ro-RO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dupa</a:t>
            </a:r>
            <a:r>
              <a:rPr lang="ro-RO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eveniment- </a:t>
            </a: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efectuat 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industrie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Germania, Suedia, Austria, Polonia</a:t>
            </a:r>
          </a:p>
          <a:p>
            <a:pPr marL="0" indent="0">
              <a:buNone/>
            </a:pP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Monitorizarea 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abordare bazata pe risc sau prin sondaj</a:t>
            </a:r>
          </a:p>
          <a:p>
            <a:pPr marL="0" indent="0">
              <a:buNone/>
            </a:pP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- </a:t>
            </a:r>
            <a:r>
              <a:rPr lang="ro-RO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Reclamatiile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</a:t>
            </a:r>
            <a:r>
              <a:rPr lang="ro-RO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solutionate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industrie si/sau de Stat</a:t>
            </a:r>
          </a:p>
          <a:p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Pre-control- efectuat de industrie: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Finlanda, Irlanda, Olanda, UK</a:t>
            </a:r>
          </a:p>
          <a:p>
            <a:pPr marL="0" indent="0">
              <a:buNone/>
            </a:pP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verificare prealabila a materialului de catre un organism al industrieiasigura conformitatea cu prevederile legale si un 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cod practic elaborat de industrie 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(de obicei prin consultare cu autoritatea de reglementare)</a:t>
            </a:r>
          </a:p>
          <a:p>
            <a:pPr marL="0" indent="0">
              <a:buNone/>
            </a:pP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controlul efectuat de 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Stat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pentru companiile care nu sunt membre ale unui organism al industriei.</a:t>
            </a:r>
          </a:p>
          <a:p>
            <a:pPr marL="0" indent="0">
              <a:buNone/>
            </a:pP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se poate acorda 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consultanta de </a:t>
            </a:r>
            <a:r>
              <a:rPr lang="ro-RO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catre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Stat la solicitare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Pre-control –efectuat de Stat: Belgia, </a:t>
            </a:r>
            <a:r>
              <a:rPr lang="ro-RO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Franta</a:t>
            </a:r>
            <a:r>
              <a:rPr lang="ro-RO" sz="29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Italia, Grecia, Romania</a:t>
            </a:r>
          </a:p>
          <a:p>
            <a:pPr marL="0" indent="0">
              <a:buNone/>
            </a:pP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-implica verificarea si autorizarea de </a:t>
            </a:r>
            <a:r>
              <a:rPr lang="ro-RO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catre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un organism de Stat pentru fiecare material publicitar. In unele cazuri se emite o </a:t>
            </a:r>
            <a:r>
              <a:rPr lang="ro-RO" sz="29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viza, 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care expira dupa o perioada de timp.</a:t>
            </a:r>
          </a:p>
          <a:p>
            <a:pPr marL="0" indent="0">
              <a:buNone/>
            </a:pPr>
            <a:r>
              <a:rPr lang="ro-RO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unele tari stabilesc o limita de timp pentru aprobarea </a:t>
            </a:r>
            <a:r>
              <a:rPr lang="ro-RO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oricarui</a:t>
            </a:r>
            <a:r>
              <a:rPr lang="ro-RO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tip de publicitate daca nu sunt obs.  aprobare </a:t>
            </a:r>
          </a:p>
          <a:p>
            <a:pPr marL="0" indent="0">
              <a:buNone/>
            </a:pPr>
            <a:endParaRPr lang="ro-RO" sz="29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ro-RO" sz="29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ro-RO" sz="1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ro-RO" sz="1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ro-RO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6192688" cy="365125"/>
          </a:xfrm>
        </p:spPr>
        <p:txBody>
          <a:bodyPr/>
          <a:lstStyle/>
          <a:p>
            <a:r>
              <a:rPr lang="vi-VN" dirty="0" smtClean="0"/>
              <a:t>Punctul pe i! Publicitatea medicamentelor  </a:t>
            </a:r>
            <a:endParaRPr lang="ro-RO" dirty="0" smtClean="0"/>
          </a:p>
          <a:p>
            <a:r>
              <a:rPr lang="vi-VN" dirty="0" smtClean="0"/>
              <a:t>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12</a:t>
            </a:fld>
            <a:endParaRPr lang="ro-RO"/>
          </a:p>
        </p:txBody>
      </p:sp>
      <p:pic>
        <p:nvPicPr>
          <p:cNvPr id="6" name="Picture 15" descr="http://www.anm.ro/anmdm/imagini/anm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64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34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Privire</a:t>
            </a:r>
            <a:r>
              <a:rPr lang="en-US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globala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controlului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OTC in UE</a:t>
            </a:r>
            <a: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(6)</a:t>
            </a:r>
            <a: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bservatii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ale FOAM (Forum on Advertising of Medicines</a:t>
            </a:r>
            <a:r>
              <a:rPr lang="en-US" sz="1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sz="1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o-RO" sz="1800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1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Restrictii</a:t>
            </a:r>
            <a:r>
              <a:rPr lang="ro-RO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privind publicitatea la OTC</a:t>
            </a:r>
          </a:p>
          <a:p>
            <a:pPr marL="0" indent="0">
              <a:buNone/>
            </a:pPr>
            <a:endParaRPr lang="ro-RO" sz="16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Interzisa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 medicamentele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compensate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Franta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Ungaria, Italia, Olanda, Polonia, 				          Portugalia, Spania, Romania</a:t>
            </a:r>
            <a:endParaRPr lang="ro-RO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Interzisa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pentru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unele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OTC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cateva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SM UE (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Belgia, Irlanda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interdictia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APP</a:t>
            </a:r>
          </a:p>
          <a:p>
            <a:pPr marL="0" indent="0">
              <a:buNone/>
            </a:pP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 in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Ungaria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interdictie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 cazul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OTC cu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aceeasi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den. cu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Rx</a:t>
            </a:r>
            <a:endParaRPr lang="ro-RO" sz="16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Interzisa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sugerarea ideii ca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un produs este mai bun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decat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altul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in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Franta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Italia, 							 Portugalia, Romania</a:t>
            </a:r>
          </a:p>
          <a:p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Permise (prin cadrul legal)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declaratii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comparative, in anumite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situatiiFinlanda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Irlanda, 						               Olanda, UK</a:t>
            </a:r>
          </a:p>
          <a:p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Interzisa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pentru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anumite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indicatii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terapeutice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Germania (4 ind.)</a:t>
            </a:r>
          </a:p>
          <a:p>
            <a:pPr marL="0" indent="0">
              <a:buNone/>
            </a:pP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                  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Finlanda (contraceptive de urgenta)</a:t>
            </a:r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>
          <a:xfrm>
            <a:off x="1475656" y="6356350"/>
            <a:ext cx="6696744" cy="365125"/>
          </a:xfrm>
        </p:spPr>
        <p:txBody>
          <a:bodyPr/>
          <a:lstStyle/>
          <a:p>
            <a:r>
              <a:rPr lang="vi-VN" dirty="0" smtClean="0"/>
              <a:t>Punctul pe i! Publicitatea medicamentelor </a:t>
            </a:r>
            <a:endParaRPr lang="ro-RO" dirty="0" smtClean="0"/>
          </a:p>
          <a:p>
            <a:r>
              <a:rPr lang="vi-VN" dirty="0" smtClean="0"/>
              <a:t> 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13</a:t>
            </a:fld>
            <a:endParaRPr lang="ro-RO"/>
          </a:p>
        </p:txBody>
      </p:sp>
      <p:pic>
        <p:nvPicPr>
          <p:cNvPr id="6" name="Picture 15" descr="http://www.anm.ro/anmdm/imagini/anm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64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8826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Privire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globala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controlului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OTC in UE</a:t>
            </a:r>
            <a: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(7)</a:t>
            </a:r>
            <a: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bservatii</a:t>
            </a:r>
            <a:r>
              <a:rPr lang="en-US" sz="1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ale FOAM (Forum on Advertising of </a:t>
            </a:r>
            <a:r>
              <a:rPr lang="en-US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Medicines</a:t>
            </a:r>
            <a:r>
              <a:rPr lang="ro-RO" sz="1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o-RO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Publicitatea Tv si radio</a:t>
            </a:r>
          </a:p>
          <a:p>
            <a:pPr marL="0" indent="0">
              <a:buNone/>
            </a:pPr>
            <a:endParaRPr lang="ro-RO" sz="16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unele SM UE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abordare diferita pentru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TV si radio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mai restrictiva</a:t>
            </a:r>
          </a:p>
          <a:p>
            <a:pPr marL="0" indent="0">
              <a:buNone/>
            </a:pP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 de ex. in pre-control se poate accepta aprobarea tacita pentru materialul 		publicitar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tiparit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dar pentru TV si radio se cere o aprobare scrisa  		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explicatia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publicitatea TV si radio ’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’impune”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informatia</a:t>
            </a:r>
            <a:endParaRPr lang="ro-RO" sz="16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 in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UK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se admite ca unele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emisiuni radio si TV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 fie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sponsorizate de un 		anumit medicament </a:t>
            </a:r>
          </a:p>
          <a:p>
            <a:pPr marL="0" indent="0">
              <a:buNone/>
            </a:pPr>
            <a:r>
              <a:rPr lang="ro-RO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Publicitatea on-line si prin </a:t>
            </a:r>
            <a:r>
              <a:rPr lang="ro-RO" sz="1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retele</a:t>
            </a:r>
            <a:r>
              <a:rPr lang="ro-RO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socializare</a:t>
            </a:r>
          </a:p>
          <a:p>
            <a:pPr marL="0" indent="0">
              <a:buNone/>
            </a:pPr>
            <a:r>
              <a:rPr lang="ro-RO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ro-RO" sz="16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Legiuitorul specifica </a:t>
            </a:r>
            <a:r>
              <a:rPr lang="ro-RO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continutul</a:t>
            </a:r>
            <a:r>
              <a:rPr lang="ro-RO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nu </a:t>
            </a:r>
            <a:r>
              <a:rPr lang="ro-RO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formatul </a:t>
            </a:r>
            <a:r>
              <a:rPr lang="ro-RO" sz="16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principiile reglementarii in acest caz Identice</a:t>
            </a:r>
          </a:p>
          <a:p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Noi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oportunitati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publicitateaplicatii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sponsorizate referitoare la polen (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pollen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„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apps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”) pe 		              telefonul mobil  (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RO interzisa publicitatea prin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retele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  		               socializare si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aplicatii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mobile android)</a:t>
            </a:r>
          </a:p>
          <a:p>
            <a:pPr marL="0" indent="0">
              <a:buNone/>
            </a:pP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           unele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 admit/interzic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utilizarea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Facebook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catre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companii in 		             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relatia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cu publicul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 SM care permit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Facebook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compania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		              trebuie sa monitorizeze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postarile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si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isi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asuma responsabilitatea </a:t>
            </a:r>
          </a:p>
          <a:p>
            <a:pPr marL="0" indent="0">
              <a:buNone/>
            </a:pP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 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conturi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Twitter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si Facebook ale ANC 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(Norvegia)difuzarea                       		              rapida si  eficienta de mesaje (utilizare si </a:t>
            </a:r>
            <a:r>
              <a:rPr lang="ro-R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siguranta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</a:t>
            </a:r>
            <a:endParaRPr lang="ro-R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480720" cy="365125"/>
          </a:xfrm>
        </p:spPr>
        <p:txBody>
          <a:bodyPr/>
          <a:lstStyle/>
          <a:p>
            <a:r>
              <a:rPr lang="vi-VN" dirty="0" smtClean="0"/>
              <a:t>Punctul pe i! Publicitatea medicamentelor </a:t>
            </a:r>
            <a:endParaRPr lang="ro-RO" dirty="0" smtClean="0"/>
          </a:p>
          <a:p>
            <a:r>
              <a:rPr lang="vi-VN" dirty="0" smtClean="0"/>
              <a:t> 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14</a:t>
            </a:fld>
            <a:endParaRPr lang="ro-RO"/>
          </a:p>
        </p:txBody>
      </p:sp>
      <p:pic>
        <p:nvPicPr>
          <p:cNvPr id="6" name="Picture 15" descr="http://www.anm.ro/anmdm/imagini/anm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64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7500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Privire</a:t>
            </a:r>
            <a:r>
              <a:rPr lang="en-US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globala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controlului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OTC in UE</a:t>
            </a:r>
            <a:r>
              <a:rPr lang="ro-RO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(7)</a:t>
            </a:r>
            <a:br>
              <a:rPr lang="ro-RO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bservatii</a:t>
            </a:r>
            <a:r>
              <a:rPr lang="en-US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FOAM (Forum on Advertising of Medicines</a:t>
            </a:r>
            <a:r>
              <a:rPr lang="ro-RO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o-RO" sz="1600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59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Impactul publicitatii asupra publicului</a:t>
            </a:r>
            <a:r>
              <a:rPr lang="en-US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 mass-media </a:t>
            </a:r>
          </a:p>
          <a:p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Acoperirea mediatica a medicamentelor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(daca nu este bazata pe fapte si echilibrata)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poate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incuraja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utilizarea medicamentelor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fara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fi  necesar /abuzul de medicamente (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publicul poate interpreta publicitatea ca </a:t>
            </a:r>
            <a:r>
              <a:rPr lang="ro-RO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informatie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induce in eroare </a:t>
            </a:r>
          </a:p>
          <a:p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 unele SM ghiduri cu </a:t>
            </a:r>
            <a:r>
              <a:rPr lang="ro-RO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clarificari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ro-RO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precizari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in raport cu directiva/legea </a:t>
            </a:r>
            <a:r>
              <a:rPr lang="ro-RO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nationala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ro-RO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Perspectiva </a:t>
            </a:r>
            <a:r>
              <a:rPr lang="ro-RO" sz="14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autoritatilor</a:t>
            </a:r>
            <a:r>
              <a:rPr lang="ro-RO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reglementare privind publicitatea OTC</a:t>
            </a:r>
          </a:p>
          <a:p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Reprezentantii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ANC la o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intrunire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FOAM publicitatea la OTC  este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prevazuta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legecompaniile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au un rol legitim in furnizarea de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informatii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privind existenta pe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piata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OTC</a:t>
            </a:r>
          </a:p>
          <a:p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 recunoaste 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rolul  publicitatii in imbunatatirea accesului la OTC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(inf ref la indicatii)</a:t>
            </a:r>
          </a:p>
          <a:p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Autoreglementarea  este comuna in sectorul OTC:</a:t>
            </a:r>
          </a:p>
          <a:p>
            <a:pPr marL="0" indent="0">
              <a:buNone/>
            </a:pP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codurile de autoreglementare sustinute de ANC aplicarea codurilor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nu este   	intotdeauna temeinica 	 acest 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rol fundamental trebuie sa revina ANC</a:t>
            </a:r>
          </a:p>
          <a:p>
            <a:pPr marL="0" indent="0">
              <a:buNone/>
            </a:pP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este eficienta acolo unde exista 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pre-control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 o 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evaluare competitiva de catre companii 	(monitorizare reciproca)</a:t>
            </a:r>
          </a:p>
          <a:p>
            <a:pPr marL="0" indent="0">
              <a:buNone/>
            </a:pP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mai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putin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eficienta in cazul cadourilor si a contactului verbal cu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profesionistii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(nu pot fi 	monitorizate de competitori)-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situatie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mai frecventa in cazul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Rx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Publicul are nevoie de ac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 la informatia oficiala despre OTC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intervine rolul ANC</a:t>
            </a:r>
          </a:p>
          <a:p>
            <a:pPr marL="0" indent="0">
              <a:buNone/>
            </a:pP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RCP si prospecte accesibile pe site</a:t>
            </a:r>
          </a:p>
          <a:p>
            <a:pPr marL="0" indent="0">
              <a:buNone/>
            </a:pP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incurajarea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publicului de a utiliza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informatii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din surse de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incredere</a:t>
            </a:r>
            <a:endParaRPr lang="ro-RO" sz="14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folosirea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retelelor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socializare in comunicarea cu publicul furnizarea de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informatii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corecte si 	avertizarea privind 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informatia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incorecta  </a:t>
            </a:r>
          </a:p>
          <a:p>
            <a:pPr marL="0" indent="0">
              <a:buNone/>
            </a:pPr>
            <a:endParaRPr lang="ro-RO" sz="14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ro-R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768752" cy="365125"/>
          </a:xfrm>
        </p:spPr>
        <p:txBody>
          <a:bodyPr/>
          <a:lstStyle/>
          <a:p>
            <a:r>
              <a:rPr lang="vi-VN" dirty="0" smtClean="0"/>
              <a:t>Punctul pe i! Publicitatea medicamentelor </a:t>
            </a:r>
            <a:endParaRPr lang="ro-RO" dirty="0" smtClean="0"/>
          </a:p>
          <a:p>
            <a:r>
              <a:rPr lang="vi-VN" dirty="0" smtClean="0"/>
              <a:t> 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15</a:t>
            </a:fld>
            <a:endParaRPr lang="ro-RO"/>
          </a:p>
        </p:txBody>
      </p:sp>
      <p:pic>
        <p:nvPicPr>
          <p:cNvPr id="6" name="Picture 15" descr="http://www.anm.ro/anmdm/imagini/anm_header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8640"/>
            <a:ext cx="864108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404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  <a:endParaRPr lang="ro-RO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o-RO" sz="19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Prioritati</a:t>
            </a:r>
            <a:r>
              <a:rPr lang="ro-RO" sz="19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FOAM</a:t>
            </a:r>
          </a:p>
          <a:p>
            <a:pPr marL="0" indent="0">
              <a:buNone/>
            </a:pPr>
            <a:endParaRPr lang="ro-RO" sz="16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Legislatie europeana privind publicitatea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sisteme si metodologii diferite de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aplicare </a:t>
            </a:r>
          </a:p>
          <a:p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Necesitatea schimbului de </a:t>
            </a:r>
            <a:r>
              <a:rPr lang="ro-R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informatii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si puncte de vedere privind publicitatea OTC</a:t>
            </a:r>
          </a:p>
          <a:p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Oportunitatea ANC de a decide asupra </a:t>
            </a:r>
            <a:r>
              <a:rPr lang="ro-R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schimbarii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unui model de reglementare bazat pe </a:t>
            </a:r>
            <a:r>
              <a:rPr lang="ro-R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experienta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(pozitiva si negativa) a altui SM</a:t>
            </a:r>
          </a:p>
          <a:p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Colaborarea ANC privind reglementarea a noi canale de publicitate  natura transfrontaliera a noilor canale </a:t>
            </a:r>
          </a:p>
          <a:p>
            <a:r>
              <a:rPr lang="ro-R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Intalniri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anuale  schimb de buna practica si </a:t>
            </a:r>
            <a:r>
              <a:rPr lang="ro-R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cunoastere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</a:t>
            </a:r>
          </a:p>
          <a:p>
            <a:pPr marL="0" indent="0">
              <a:buNone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   facilitarea dialogului privind diferite aspecte, exemple 		       de cazuri	</a:t>
            </a:r>
          </a:p>
          <a:p>
            <a:pPr marL="0" indent="0">
              <a:buNone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   schimb  de </a:t>
            </a:r>
            <a:r>
              <a:rPr lang="ro-R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experienta</a:t>
            </a:r>
            <a:r>
              <a:rPr lang="ro-R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 utilizarea modelului de  		                      reglementare</a:t>
            </a:r>
            <a:endParaRPr lang="ro-R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6984776" cy="365125"/>
          </a:xfrm>
        </p:spPr>
        <p:txBody>
          <a:bodyPr/>
          <a:lstStyle/>
          <a:p>
            <a:r>
              <a:rPr lang="vi-VN" dirty="0" smtClean="0"/>
              <a:t>Punctul pe i! Publicitatea medicamentelor </a:t>
            </a:r>
            <a:endParaRPr lang="ro-RO" dirty="0" smtClean="0"/>
          </a:p>
          <a:p>
            <a:r>
              <a:rPr lang="vi-VN" dirty="0" smtClean="0"/>
              <a:t> 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16</a:t>
            </a:fld>
            <a:endParaRPr lang="ro-RO"/>
          </a:p>
        </p:txBody>
      </p:sp>
      <p:pic>
        <p:nvPicPr>
          <p:cNvPr id="6" name="Picture 15" descr="http://www.anm.ro/anmdm/imagini/anm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64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3833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03648" y="6356350"/>
            <a:ext cx="6696744" cy="365125"/>
          </a:xfrm>
        </p:spPr>
        <p:txBody>
          <a:bodyPr/>
          <a:lstStyle/>
          <a:p>
            <a:r>
              <a:rPr lang="vi-VN" dirty="0" smtClean="0"/>
              <a:t>Punctul pe i! Publicitatea medicamentelor  </a:t>
            </a:r>
            <a:endParaRPr lang="en-US" dirty="0" smtClean="0"/>
          </a:p>
          <a:p>
            <a:r>
              <a:rPr lang="vi-VN" dirty="0" smtClean="0"/>
              <a:t>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17</a:t>
            </a:fld>
            <a:endParaRPr lang="ro-RO"/>
          </a:p>
        </p:txBody>
      </p:sp>
      <p:pic>
        <p:nvPicPr>
          <p:cNvPr id="6" name="Picture 15" descr="http://www.anm.ro/anmdm/imagini/anm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64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6" descr="http://gabilutza.files.wordpress.com/2009/01/punct.jpg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1484784"/>
            <a:ext cx="4392488" cy="2880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://1.bp.blogspot.com/-2DyNYL1h3GY/Ue7OMLkvWiI/AAAAAAAAANs/BwmwtLsl_LM/s320/multumesc3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4869160"/>
            <a:ext cx="3048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punctul pe i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952" y="4221088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5"/>
            <a:ext cx="7772400" cy="288031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Publicitatea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definitii</a:t>
            </a:r>
            <a:endParaRPr lang="ro-RO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676456" cy="4896544"/>
          </a:xfrm>
        </p:spPr>
        <p:txBody>
          <a:bodyPr>
            <a:no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ro-RO" sz="1400" b="1" dirty="0" smtClean="0">
                <a:latin typeface="Times New Roman" pitchFamily="18" charset="0"/>
                <a:cs typeface="Times New Roman" pitchFamily="18" charset="0"/>
              </a:rPr>
              <a:t>Publicitate - O minunată sursă de avere.</a:t>
            </a:r>
            <a:endParaRPr lang="ro-RO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o-RO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definiţie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ro-RO" sz="1400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Gustave Flaubert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(1821-1880,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scriitor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francez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400" dirty="0" smtClean="0">
                <a:latin typeface="Times New Roman" pitchFamily="18" charset="0"/>
                <a:cs typeface="Times New Roman" pitchFamily="18" charset="0"/>
              </a:rPr>
            </a:b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o-RO" sz="1400" b="1" dirty="0" smtClean="0">
                <a:latin typeface="Times New Roman" pitchFamily="18" charset="0"/>
                <a:cs typeface="Times New Roman" pitchFamily="18" charset="0"/>
              </a:rPr>
              <a:t>Publicitatea 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</a:rPr>
              <a:t>poate fi descrisă ca ştiinţa scoaterii din funcţiune a inteligenţei umane timp suficient pentru ca să scoţi banii.</a:t>
            </a:r>
            <a:endParaRPr lang="ro-RO" sz="14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o-RO" sz="1400" dirty="0">
                <a:latin typeface="Times New Roman" pitchFamily="18" charset="0"/>
                <a:cs typeface="Times New Roman" pitchFamily="18" charset="0"/>
                <a:hlinkClick r:id="rId3"/>
              </a:rPr>
              <a:t>definiţie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  <a:hlinkClick r:id="rId5"/>
              </a:rPr>
              <a:t>Stephen </a:t>
            </a:r>
            <a:r>
              <a:rPr lang="ro-RO" sz="1400" b="1" dirty="0" smtClean="0">
                <a:latin typeface="Times New Roman" pitchFamily="18" charset="0"/>
                <a:cs typeface="Times New Roman" pitchFamily="18" charset="0"/>
                <a:hlinkClick r:id="rId5"/>
              </a:rPr>
              <a:t>Leacock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(1869-1944,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scriitor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economist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canadian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400" dirty="0">
                <a:latin typeface="Times New Roman" pitchFamily="18" charset="0"/>
                <a:cs typeface="Times New Roman" pitchFamily="18" charset="0"/>
              </a:rPr>
            </a:br>
            <a:endParaRPr lang="ro-RO" sz="1400" dirty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o-RO" sz="1400" b="1" dirty="0" smtClean="0">
                <a:latin typeface="Times New Roman" pitchFamily="18" charset="0"/>
                <a:cs typeface="Times New Roman" pitchFamily="18" charset="0"/>
              </a:rPr>
              <a:t>Publicitatea este însăşi esenţa democraţiei.</a:t>
            </a:r>
            <a:endParaRPr lang="ro-RO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o-RO" sz="1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definiţie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ro-RO" sz="1400" b="1" dirty="0" smtClean="0">
                <a:latin typeface="Times New Roman" pitchFamily="18" charset="0"/>
                <a:cs typeface="Times New Roman" pitchFamily="18" charset="0"/>
                <a:hlinkClick r:id="rId6"/>
              </a:rPr>
              <a:t>Bruce Barton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(1886-1967,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scriitor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politician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american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lucrat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publicitate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400" dirty="0" smtClean="0">
                <a:latin typeface="Times New Roman" pitchFamily="18" charset="0"/>
                <a:cs typeface="Times New Roman" pitchFamily="18" charset="0"/>
              </a:rPr>
            </a:b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o-RO" sz="1400" b="1" dirty="0" smtClean="0">
                <a:latin typeface="Times New Roman" pitchFamily="18" charset="0"/>
                <a:cs typeface="Times New Roman" pitchFamily="18" charset="0"/>
              </a:rPr>
              <a:t>Publicitatea este substitutul modern al argumentării; funcţia ei fiind de a prezenta ce e mai prost drept mai bun.</a:t>
            </a:r>
            <a:endParaRPr lang="ro-RO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o-RO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definiţie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ro-RO" sz="1400" b="1" dirty="0" smtClean="0">
                <a:latin typeface="Times New Roman" pitchFamily="18" charset="0"/>
                <a:cs typeface="Times New Roman" pitchFamily="18" charset="0"/>
                <a:hlinkClick r:id="rId7"/>
              </a:rPr>
              <a:t>George Santayana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(1863-1952,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filozof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eseist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, moralist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american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origine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spaniola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400" dirty="0" smtClean="0">
                <a:latin typeface="Times New Roman" pitchFamily="18" charset="0"/>
                <a:cs typeface="Times New Roman" pitchFamily="18" charset="0"/>
              </a:rPr>
            </a:br>
            <a:endParaRPr lang="ro-RO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o-RO" sz="1400" b="1" dirty="0" smtClean="0">
                <a:latin typeface="Times New Roman" pitchFamily="18" charset="0"/>
                <a:cs typeface="Times New Roman" pitchFamily="18" charset="0"/>
              </a:rPr>
              <a:t>Publicitatea 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</a:rPr>
              <a:t>nu este o ştiinţă. Publicitatea este putere de convingere, iar convingerea este o artă.</a:t>
            </a:r>
            <a:endParaRPr lang="ro-RO" sz="14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o-RO" sz="1400" dirty="0">
                <a:latin typeface="Times New Roman" pitchFamily="18" charset="0"/>
                <a:cs typeface="Times New Roman" pitchFamily="18" charset="0"/>
                <a:hlinkClick r:id="rId3"/>
              </a:rPr>
              <a:t>definiţie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  <a:hlinkClick r:id="rId8"/>
              </a:rPr>
              <a:t>William </a:t>
            </a:r>
            <a:r>
              <a:rPr lang="ro-RO" sz="1400" b="1" dirty="0" smtClean="0">
                <a:latin typeface="Times New Roman" pitchFamily="18" charset="0"/>
                <a:cs typeface="Times New Roman" pitchFamily="18" charset="0"/>
                <a:hlinkClick r:id="rId8"/>
              </a:rPr>
              <a:t>Bernbach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(1911-1982-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figura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importanta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istoria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americane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o-RO" sz="1400" dirty="0">
              <a:latin typeface="Times New Roman" pitchFamily="18" charset="0"/>
              <a:cs typeface="Times New Roman" pitchFamily="18" charset="0"/>
            </a:endParaRPr>
          </a:p>
          <a:p>
            <a:pPr lvl="0" algn="l"/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o-RO" sz="1400" b="1" dirty="0" smtClean="0">
                <a:latin typeface="Times New Roman" pitchFamily="18" charset="0"/>
                <a:cs typeface="Times New Roman" pitchFamily="18" charset="0"/>
              </a:rPr>
              <a:t>Publicitatea 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</a:rPr>
              <a:t>este arta de a face minciuni gogonate din jumătăţi de adevăruri.</a:t>
            </a:r>
            <a:endParaRPr lang="ro-RO" sz="14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o-RO" sz="1400" dirty="0">
                <a:latin typeface="Times New Roman" pitchFamily="18" charset="0"/>
                <a:cs typeface="Times New Roman" pitchFamily="18" charset="0"/>
                <a:hlinkClick r:id="rId3"/>
              </a:rPr>
              <a:t>definiţie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  <a:hlinkClick r:id="rId9"/>
              </a:rPr>
              <a:t>Edgar A. </a:t>
            </a:r>
            <a:r>
              <a:rPr lang="ro-RO" sz="1400" b="1" dirty="0" smtClean="0">
                <a:latin typeface="Times New Roman" pitchFamily="18" charset="0"/>
                <a:cs typeface="Times New Roman" pitchFamily="18" charset="0"/>
                <a:hlinkClick r:id="rId9"/>
              </a:rPr>
              <a:t>Shoaff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(1916-1965,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antreprenor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filozof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american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400" dirty="0">
                <a:latin typeface="Times New Roman" pitchFamily="18" charset="0"/>
                <a:cs typeface="Times New Roman" pitchFamily="18" charset="0"/>
              </a:rPr>
            </a:br>
            <a:endParaRPr lang="ro-RO" sz="1400" dirty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o-RO" sz="1400" b="1" dirty="0" smtClean="0">
                <a:latin typeface="Times New Roman" pitchFamily="18" charset="0"/>
                <a:cs typeface="Times New Roman" pitchFamily="18" charset="0"/>
              </a:rPr>
              <a:t>Publicitatea este un abţibild de lipit direct pe creier.</a:t>
            </a:r>
            <a:endParaRPr lang="ro-RO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o-RO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definiţie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aforistică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ro-RO" sz="1400" b="1" dirty="0" smtClean="0">
                <a:latin typeface="Times New Roman" pitchFamily="18" charset="0"/>
                <a:cs typeface="Times New Roman" pitchFamily="18" charset="0"/>
                <a:hlinkClick r:id="rId11"/>
              </a:rPr>
              <a:t>Octav Bibere</a:t>
            </a:r>
            <a:endParaRPr lang="ro-RO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o-RO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5" descr="http://www.anm.ro/anmdm/imagini/anm_header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388" y="260648"/>
            <a:ext cx="864108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63688" y="6453336"/>
            <a:ext cx="6480720" cy="404664"/>
          </a:xfrm>
        </p:spPr>
        <p:txBody>
          <a:bodyPr/>
          <a:lstStyle/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Punctul pe i! Publicitatea medicamentelor </a:t>
            </a:r>
            <a:endParaRPr lang="ro-RO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 Conferință organizată de Colegiul Farmaciștilor din România București, 5-6 iunie 2014 </a:t>
            </a:r>
            <a:endParaRPr lang="ro-RO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2</a:t>
            </a:fld>
            <a:endParaRPr lang="ro-R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360040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Definiti</a:t>
            </a:r>
            <a:r>
              <a:rPr lang="ro-RO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Istoria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o-RO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Publicitatea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se ocupă cu promovarea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2" tooltip="Bun economic"/>
              </a:rPr>
              <a:t>bunurilor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3" tooltip="Serviciu — pagină inexistentă"/>
              </a:rPr>
              <a:t>serviciilor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4" tooltip="Companie"/>
              </a:rPr>
              <a:t>companiilor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și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5" tooltip="Idee"/>
              </a:rPr>
              <a:t>ideilor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de cele mai multe ori prin mesaje plătite.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Scopul direct ale acestor mesaje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stimularea dorințelor clienților potențiali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și formarea asociațiilor pozitive în legătură cu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6" tooltip="Produs (marketing)"/>
              </a:rPr>
              <a:t>produsul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sau </a:t>
            </a:r>
            <a:r>
              <a:rPr lang="vi-VN" sz="15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compania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promovată,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	           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atins prin metode de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7" tooltip="Manipulare psihologică"/>
              </a:rPr>
              <a:t>manipulare psihologică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mai mult sau mai puțin subtile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3000 - 500 î.e.n.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primele forme de publicitate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un semn, pictat foarte atrăgător pe peretele unei clădiri.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            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în ruinele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8" tooltip="Babilon"/>
              </a:rPr>
              <a:t>Babilonului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9" tooltip="Roma Antică"/>
              </a:rPr>
              <a:t>Romei Antice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și ale orașului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10" tooltip="Pompei"/>
              </a:rPr>
              <a:t>Pompei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	            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comercianții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11" tooltip="Egipt"/>
              </a:rPr>
              <a:t>egipteni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de-a lungul drumurilor publice bucăți de stâncă în care erau sculptate diverse mesaje în scopul informării călătorilor în legătură cu produsele sau serviciile oferite.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500 î.e.n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în  </a:t>
            </a:r>
            <a:r>
              <a:rPr lang="vi-VN" sz="1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Rom</a:t>
            </a:r>
            <a:r>
              <a:rPr lang="en-US" sz="1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5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antica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mesajele erau pictate pe pereți </a:t>
            </a:r>
            <a:r>
              <a:rPr lang="vi-VN" sz="1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în scopul promovării jocurilor publice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1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afacerilor locale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sau pentru a </a:t>
            </a:r>
            <a:r>
              <a:rPr lang="vi-VN" sz="1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chema alegătorii la vot.</a:t>
            </a:r>
          </a:p>
          <a:p>
            <a:r>
              <a:rPr lang="en-US" sz="1500" b="1" dirty="0" err="1" smtClean="0">
                <a:latin typeface="Times New Roman" pitchFamily="18" charset="0"/>
                <a:cs typeface="Times New Roman" pitchFamily="18" charset="0"/>
              </a:rPr>
              <a:t>Evul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 smtClean="0">
                <a:latin typeface="Times New Roman" pitchFamily="18" charset="0"/>
                <a:cs typeface="Times New Roman" pitchFamily="18" charset="0"/>
              </a:rPr>
              <a:t>mediu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: folosirea așa-numiților "</a:t>
            </a:r>
            <a:r>
              <a:rPr lang="vi-VN" sz="1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strigători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angajati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care lăudau prin strigăte calitățile mărfurilor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comerciantilor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Mai târziu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”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strigatorii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”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figuri familiare și pe </a:t>
            </a:r>
            <a:r>
              <a:rPr lang="vi-VN" sz="1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străzile așezărilor coloniale americane. </a:t>
            </a:r>
            <a:endParaRPr lang="en-US" sz="15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"strigători"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predecesorii crainicilor moderni care difuzează reclame radio sau TV.</a:t>
            </a:r>
          </a:p>
          <a:p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1453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 inventarea presei tipografice de către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12" tooltip="Johann Gutenberg"/>
              </a:rPr>
              <a:t>Johann Gutenberg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mici "</a:t>
            </a:r>
            <a:r>
              <a:rPr lang="vi-VN" sz="1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fluturași"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pentru promova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rea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produsele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conțineau simboluri specifice breslei și de multe ori erau lipite pe zidurile orașului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folosit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până în epoca modernă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afișele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erau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purtate cu ușurință dintr-o zonă în alta.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79712" y="6525344"/>
            <a:ext cx="6192688" cy="332656"/>
          </a:xfrm>
        </p:spPr>
        <p:txBody>
          <a:bodyPr/>
          <a:lstStyle/>
          <a:p>
            <a:r>
              <a:rPr lang="vi-VN" sz="1100" b="1" dirty="0" smtClean="0">
                <a:latin typeface="Times New Roman" pitchFamily="18" charset="0"/>
                <a:cs typeface="Times New Roman" pitchFamily="18" charset="0"/>
              </a:rPr>
              <a:t>Punctul pe i! Publicitatea medicamentelor </a:t>
            </a:r>
            <a:endParaRPr lang="en-US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1100" b="1" dirty="0" smtClean="0">
                <a:latin typeface="Times New Roman" pitchFamily="18" charset="0"/>
                <a:cs typeface="Times New Roman" pitchFamily="18" charset="0"/>
              </a:rPr>
              <a:t> Conferință organizată de Colegiul Farmaciștilor din România București, 5-6 iunie 2014 </a:t>
            </a:r>
            <a:endParaRPr lang="ro-RO" sz="1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5" descr="http://www.anm.ro/anmdm/imagini/anm_header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260648"/>
            <a:ext cx="864108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3</a:t>
            </a:fld>
            <a:endParaRPr lang="ro-R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Istoria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ro-RO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(2)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o-RO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968552"/>
          </a:xfrm>
        </p:spPr>
        <p:txBody>
          <a:bodyPr>
            <a:noAutofit/>
          </a:bodyPr>
          <a:lstStyle/>
          <a:p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1472 - 1730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- prima reclamă a apărut în anul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3" tooltip="1472"/>
              </a:rPr>
              <a:t>1472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în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4" tooltip="Limba engleză"/>
              </a:rPr>
              <a:t>limba engleză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sub forma unei mici </a:t>
            </a:r>
            <a:r>
              <a:rPr lang="vi-VN" sz="1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bucăți de hârtie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distribuită manual, anunțând </a:t>
            </a:r>
            <a:r>
              <a:rPr lang="vi-VN" sz="1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vânzarea unei cărți de rugăciuni. </a:t>
            </a:r>
            <a:endParaRPr lang="en-US" sz="15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	      -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1672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a fost publicat </a:t>
            </a:r>
            <a:r>
              <a:rPr lang="vi-VN" sz="1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primul anunț în ziar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se oferea </a:t>
            </a:r>
            <a:r>
              <a:rPr lang="vi-VN" sz="1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recompensă pentru recuperarea a 12 cai furați. </a:t>
            </a:r>
            <a:endParaRPr lang="en-US" sz="15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	      -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1704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În </a:t>
            </a:r>
            <a:r>
              <a:rPr lang="vi-VN" sz="1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coloniile americane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în primul ziar </a:t>
            </a:r>
            <a:r>
              <a:rPr lang="vi-VN" sz="1500" i="1" dirty="0" smtClean="0">
                <a:latin typeface="Times New Roman" pitchFamily="18" charset="0"/>
                <a:cs typeface="Times New Roman" pitchFamily="18" charset="0"/>
              </a:rPr>
              <a:t>Boston Newsletter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,au început să se publice </a:t>
            </a:r>
            <a:r>
              <a:rPr lang="vi-VN" sz="1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anunțuri  </a:t>
            </a:r>
            <a:r>
              <a:rPr lang="en-US" sz="1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      	     </a:t>
            </a:r>
          </a:p>
          <a:p>
            <a:pPr>
              <a:buNone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	      -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1730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5" tooltip="Benjamin Franklin"/>
              </a:rPr>
              <a:t>Benjamin Franklin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a făcut reclamele mai atractive tipărind titlurile cu litere mai mari.</a:t>
            </a:r>
          </a:p>
          <a:p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1841 - 1869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- în SUA primele forme ale publicității au apărut în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6" tooltip="Philadelphia"/>
              </a:rPr>
              <a:t>Philadelphia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Pennsylvania,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Volney B. Palmer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a deschis un magazin, considerat predecesorul agențiilor de publicitate din zilele noastre.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  <a:hlinkClick r:id="rId7" tooltip="1869"/>
              </a:rPr>
              <a:t>1869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Francis Ayer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a fondat </a:t>
            </a:r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N.W. Ayer &amp; Son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1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agenție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care exista și în zilele noastre.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        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Ayer a modificat practica de până atunci a agențiilor de publicitate facturând clienților același preț pe care îl contractase, plus un comision agreat de ambele părți.</a:t>
            </a:r>
          </a:p>
          <a:p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1880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David Adania fondează prima agenție de publicitate din România,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care purta numele său.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Până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in 1880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publicitatea din România a trecut prin mai multe faze: strigătul mărfurilor în fața prăvăliilor și în zonele cele mai circulate;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"anunciurile" ("înștiințările"), sau "mezaturile", "vânzările" sau "înștiințările particulare", care erau informații despre marfa sub forma unor </a:t>
            </a:r>
            <a:r>
              <a:rPr lang="vi-VN" sz="1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texte scurte și apăruseră în ziarele vremii începând cu anul </a:t>
            </a:r>
            <a:r>
              <a:rPr lang="vi-VN" sz="1500" b="1" dirty="0" smtClean="0">
                <a:latin typeface="Times New Roman" pitchFamily="18" charset="0"/>
                <a:cs typeface="Times New Roman" pitchFamily="18" charset="0"/>
              </a:rPr>
              <a:t>1829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formă concisă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similara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anunturilor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"mica publicitate”.</a:t>
            </a:r>
            <a:r>
              <a:rPr lang="ro-RO" sz="1500" dirty="0" smtClean="0">
                <a:latin typeface="Times New Roman" pitchFamily="18" charset="0"/>
                <a:cs typeface="Times New Roman" pitchFamily="18" charset="0"/>
              </a:rPr>
              <a:t>					               																                 									                                                                                                                                                   </a:t>
            </a:r>
            <a:r>
              <a:rPr lang="ro-RO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vi-VN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o-RO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o-RO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1720" y="6381328"/>
            <a:ext cx="5976664" cy="476672"/>
          </a:xfrm>
        </p:spPr>
        <p:txBody>
          <a:bodyPr/>
          <a:lstStyle/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Punctul pe i! Publicitatea medicamentelor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Conferință organizată de Colegiul Farmaciștilor din România București, 5-6 iunie 2014</a:t>
            </a:r>
            <a:endParaRPr lang="ro-RO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40152" y="6309320"/>
            <a:ext cx="72008" cy="41215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</a:t>
            </a:r>
            <a:endParaRPr lang="ro-RO" dirty="0"/>
          </a:p>
        </p:txBody>
      </p:sp>
      <p:pic>
        <p:nvPicPr>
          <p:cNvPr id="6" name="Picture 15" descr="http://www.anm.ro/anmdm/imagini/anm_header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388" y="260648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88032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Istoria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ro-RO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(3)</a:t>
            </a:r>
            <a:endParaRPr lang="ro-RO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>
            <a:noAutofit/>
          </a:bodyPr>
          <a:lstStyle/>
          <a:p>
            <a:r>
              <a:rPr lang="vi-VN" sz="1600" b="1" dirty="0" smtClean="0">
                <a:solidFill>
                  <a:srgbClr val="FF0000"/>
                </a:solidFill>
                <a:latin typeface="+mj-lt"/>
              </a:rPr>
              <a:t>1893</a:t>
            </a:r>
            <a:r>
              <a:rPr lang="vi-VN" sz="1600" dirty="0" smtClean="0">
                <a:solidFill>
                  <a:srgbClr val="FF0000"/>
                </a:solidFill>
                <a:latin typeface="+mj-lt"/>
              </a:rPr>
              <a:t> -</a:t>
            </a:r>
            <a:r>
              <a:rPr lang="vi-VN" sz="1600" dirty="0" smtClean="0">
                <a:latin typeface="+mj-lt"/>
              </a:rPr>
              <a:t> </a:t>
            </a:r>
            <a:r>
              <a:rPr lang="vi-VN" sz="1600" b="1" dirty="0" smtClean="0">
                <a:latin typeface="+mj-lt"/>
              </a:rPr>
              <a:t>Cele mai promovate produse pe plan mondial </a:t>
            </a:r>
            <a:r>
              <a:rPr lang="en-US" sz="1600" b="1" dirty="0" smtClean="0">
                <a:latin typeface="+mj-lt"/>
                <a:sym typeface="Wingdings" pitchFamily="2" charset="2"/>
              </a:rPr>
              <a:t></a:t>
            </a:r>
            <a:r>
              <a:rPr lang="vi-VN" sz="1600" dirty="0" smtClean="0">
                <a:latin typeface="+mj-lt"/>
              </a:rPr>
              <a:t> </a:t>
            </a:r>
            <a:r>
              <a:rPr lang="vi-VN" sz="1600" b="1" dirty="0" smtClean="0">
                <a:latin typeface="+mj-lt"/>
              </a:rPr>
              <a:t>"</a:t>
            </a:r>
            <a:r>
              <a:rPr lang="vi-VN" sz="1600" b="1" dirty="0" smtClean="0">
                <a:solidFill>
                  <a:srgbClr val="FF0000"/>
                </a:solidFill>
                <a:latin typeface="+mj-lt"/>
              </a:rPr>
              <a:t>medicamente patentate</a:t>
            </a:r>
            <a:r>
              <a:rPr lang="vi-VN" sz="1600" b="1" dirty="0" smtClean="0">
                <a:latin typeface="+mj-lt"/>
              </a:rPr>
              <a:t>“</a:t>
            </a:r>
            <a:r>
              <a:rPr lang="en-US" sz="1600" dirty="0" smtClean="0">
                <a:latin typeface="+mj-lt"/>
                <a:sym typeface="Wingdings" pitchFamily="2" charset="2"/>
              </a:rPr>
              <a:t>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termen</a:t>
            </a:r>
            <a:r>
              <a:rPr lang="en-US" sz="1600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asociat</a:t>
            </a:r>
            <a:r>
              <a:rPr lang="en-US" sz="1600" dirty="0" smtClean="0">
                <a:latin typeface="+mj-lt"/>
                <a:sym typeface="Wingdings" pitchFamily="2" charset="2"/>
              </a:rPr>
              <a:t> in mod special cu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compusii</a:t>
            </a:r>
            <a:r>
              <a:rPr lang="en-US" sz="1600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unor</a:t>
            </a:r>
            <a:r>
              <a:rPr lang="en-US" sz="1600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medicamente</a:t>
            </a:r>
            <a:r>
              <a:rPr lang="en-US" sz="1600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vandute</a:t>
            </a:r>
            <a:r>
              <a:rPr lang="en-US" sz="1600" dirty="0" smtClean="0">
                <a:latin typeface="+mj-lt"/>
                <a:sym typeface="Wingdings" pitchFamily="2" charset="2"/>
              </a:rPr>
              <a:t> cu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nume</a:t>
            </a:r>
            <a:r>
              <a:rPr lang="en-US" sz="1600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colorate</a:t>
            </a:r>
            <a:r>
              <a:rPr lang="en-US" sz="1600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si</a:t>
            </a:r>
            <a:r>
              <a:rPr lang="en-US" sz="1600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indicatii</a:t>
            </a:r>
            <a:r>
              <a:rPr lang="en-US" sz="1600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chiar</a:t>
            </a:r>
            <a:r>
              <a:rPr lang="en-US" sz="1600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mai</a:t>
            </a:r>
            <a:r>
              <a:rPr lang="en-US" sz="1600" dirty="0" smtClean="0">
                <a:latin typeface="+mj-lt"/>
                <a:sym typeface="Wingdings" pitchFamily="2" charset="2"/>
              </a:rPr>
              <a:t> …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coloratepanaceu</a:t>
            </a:r>
            <a:r>
              <a:rPr lang="en-US" sz="1600" dirty="0" smtClean="0">
                <a:latin typeface="+mj-lt"/>
                <a:sym typeface="Wingdings" pitchFamily="2" charset="2"/>
              </a:rPr>
              <a:t> universal  ( </a:t>
            </a:r>
            <a:r>
              <a:rPr lang="en-US" sz="1600" i="1" dirty="0" smtClean="0">
                <a:latin typeface="+mj-lt"/>
                <a:sym typeface="Wingdings" pitchFamily="2" charset="2"/>
              </a:rPr>
              <a:t>nostrum </a:t>
            </a:r>
            <a:r>
              <a:rPr lang="en-US" sz="1600" i="1" dirty="0" err="1" smtClean="0">
                <a:latin typeface="+mj-lt"/>
                <a:sym typeface="Wingdings" pitchFamily="2" charset="2"/>
              </a:rPr>
              <a:t>remedium</a:t>
            </a:r>
            <a:r>
              <a:rPr lang="en-US" sz="1600" i="1" dirty="0" smtClean="0">
                <a:latin typeface="+mj-lt"/>
                <a:sym typeface="Wingdings" pitchFamily="2" charset="2"/>
              </a:rPr>
              <a:t> </a:t>
            </a:r>
            <a:r>
              <a:rPr lang="en-US" sz="1600" dirty="0" smtClean="0">
                <a:latin typeface="+mj-lt"/>
                <a:sym typeface="Wingdings" pitchFamily="2" charset="2"/>
              </a:rPr>
              <a:t>)</a:t>
            </a:r>
            <a:endParaRPr lang="vi-VN" sz="1600" i="1" dirty="0" smtClean="0">
              <a:latin typeface="+mj-lt"/>
            </a:endParaRPr>
          </a:p>
          <a:p>
            <a:endParaRPr lang="vi-VN" sz="1600" dirty="0" smtClean="0">
              <a:latin typeface="+mj-lt"/>
            </a:endParaRPr>
          </a:p>
          <a:p>
            <a:endParaRPr lang="ro-RO" sz="1600" dirty="0" smtClean="0"/>
          </a:p>
          <a:p>
            <a:endParaRPr lang="ro-RO" sz="16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6624736" cy="365125"/>
          </a:xfrm>
        </p:spPr>
        <p:txBody>
          <a:bodyPr/>
          <a:lstStyle/>
          <a:p>
            <a:r>
              <a:rPr lang="vi-VN" dirty="0" smtClean="0"/>
              <a:t>Punctul pe i! Publicitatea medicamentelor  </a:t>
            </a:r>
            <a:endParaRPr lang="en-US" dirty="0" smtClean="0"/>
          </a:p>
          <a:p>
            <a:r>
              <a:rPr lang="vi-VN" dirty="0" smtClean="0"/>
              <a:t>Conferință organizată de Colegiul Farmaciștilor din România București, 5-6 iunie 2014 </a:t>
            </a:r>
            <a:endParaRPr lang="ro-RO" dirty="0"/>
          </a:p>
        </p:txBody>
      </p:sp>
      <p:pic>
        <p:nvPicPr>
          <p:cNvPr id="5" name="Picture 15" descr="http://www.anm.ro/anmdm/imagini/anm_header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864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5</a:t>
            </a:fld>
            <a:endParaRPr lang="ro-RO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276872"/>
            <a:ext cx="381642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C:\Users\Arthur\Desktop\ani\Kickapoo_Sagw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2276872"/>
            <a:ext cx="1944216" cy="360040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2276872"/>
            <a:ext cx="172819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Istoria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ro-RO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o-RO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o-RO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25000" lnSpcReduction="20000"/>
          </a:bodyPr>
          <a:lstStyle/>
          <a:p>
            <a:r>
              <a:rPr lang="vi-VN" sz="8000" b="1" dirty="0" smtClean="0">
                <a:latin typeface="+mj-lt"/>
              </a:rPr>
              <a:t>1920</a:t>
            </a:r>
            <a:r>
              <a:rPr lang="vi-VN" sz="8000" dirty="0" smtClean="0">
                <a:latin typeface="+mj-lt"/>
              </a:rPr>
              <a:t> - industri</a:t>
            </a:r>
            <a:r>
              <a:rPr lang="en-US" sz="8000" dirty="0" smtClean="0">
                <a:latin typeface="+mj-lt"/>
              </a:rPr>
              <a:t>a</a:t>
            </a:r>
            <a:r>
              <a:rPr lang="vi-VN" sz="8000" dirty="0" smtClean="0">
                <a:latin typeface="+mj-lt"/>
              </a:rPr>
              <a:t> de publicitate 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 transformare masivă,</a:t>
            </a:r>
            <a:r>
              <a:rPr lang="en-US" sz="8000" dirty="0" smtClean="0">
                <a:latin typeface="+mj-lt"/>
              </a:rPr>
              <a:t> ca </a:t>
            </a:r>
            <a:r>
              <a:rPr lang="vi-VN" sz="8000" dirty="0" smtClean="0">
                <a:latin typeface="+mj-lt"/>
              </a:rPr>
              <a:t>abord</a:t>
            </a:r>
            <a:r>
              <a:rPr lang="en-US" sz="8000" dirty="0" smtClean="0">
                <a:latin typeface="+mj-lt"/>
              </a:rPr>
              <a:t>are </a:t>
            </a:r>
            <a:r>
              <a:rPr lang="en-US" sz="8000" dirty="0" err="1" smtClean="0">
                <a:latin typeface="+mj-lt"/>
              </a:rPr>
              <a:t>si</a:t>
            </a:r>
            <a:r>
              <a:rPr lang="en-US" sz="8000" dirty="0" smtClean="0">
                <a:latin typeface="+mj-lt"/>
              </a:rPr>
              <a:t> </a:t>
            </a:r>
            <a:r>
              <a:rPr lang="vi-VN" sz="8000" dirty="0" smtClean="0">
                <a:latin typeface="+mj-lt"/>
              </a:rPr>
              <a:t>practic</a:t>
            </a:r>
            <a:r>
              <a:rPr lang="en-US" sz="8000" dirty="0" smtClean="0">
                <a:latin typeface="+mj-lt"/>
              </a:rPr>
              <a:t>a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 strategii de marketing și copywriting.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 cercetări de piață și studii demografice 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țint</a:t>
            </a:r>
            <a:r>
              <a:rPr lang="en-US" sz="8000" dirty="0" smtClean="0">
                <a:latin typeface="+mj-lt"/>
              </a:rPr>
              <a:t>a=</a:t>
            </a:r>
            <a:r>
              <a:rPr lang="vi-VN" sz="8000" dirty="0" smtClean="0">
                <a:latin typeface="+mj-lt"/>
              </a:rPr>
              <a:t> consumatorii. </a:t>
            </a:r>
            <a:endParaRPr lang="en-US" sz="8000" dirty="0" smtClean="0">
              <a:latin typeface="+mj-lt"/>
            </a:endParaRPr>
          </a:p>
          <a:p>
            <a:r>
              <a:rPr lang="vi-VN" sz="8000" dirty="0" smtClean="0">
                <a:latin typeface="+mj-lt"/>
              </a:rPr>
              <a:t>Introducerea </a:t>
            </a:r>
            <a:r>
              <a:rPr lang="vi-VN" sz="8000" dirty="0" smtClean="0">
                <a:latin typeface="+mj-lt"/>
                <a:hlinkClick r:id="rId2" tooltip="Radio"/>
              </a:rPr>
              <a:t>radioului</a:t>
            </a:r>
            <a:r>
              <a:rPr lang="vi-VN" sz="8000" dirty="0" smtClean="0">
                <a:latin typeface="+mj-lt"/>
              </a:rPr>
              <a:t>  la sfârșitul anilor '20 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b="1" dirty="0" smtClean="0">
                <a:latin typeface="+mj-lt"/>
              </a:rPr>
              <a:t>publicitatea </a:t>
            </a:r>
            <a:r>
              <a:rPr lang="en-US" sz="8000" b="1" dirty="0" err="1" smtClean="0">
                <a:latin typeface="+mj-lt"/>
              </a:rPr>
              <a:t>prin</a:t>
            </a:r>
            <a:r>
              <a:rPr lang="en-US" sz="8000" b="1" dirty="0" smtClean="0">
                <a:latin typeface="+mj-lt"/>
              </a:rPr>
              <a:t> radio</a:t>
            </a:r>
            <a:r>
              <a:rPr lang="vi-VN" sz="8000" dirty="0" smtClean="0">
                <a:latin typeface="+mj-lt"/>
              </a:rPr>
              <a:t>.</a:t>
            </a:r>
          </a:p>
          <a:p>
            <a:r>
              <a:rPr lang="vi-VN" sz="8000" b="1" dirty="0" smtClean="0">
                <a:latin typeface="+mj-lt"/>
              </a:rPr>
              <a:t>1924</a:t>
            </a:r>
            <a:r>
              <a:rPr lang="vi-VN" sz="8000" dirty="0" smtClean="0">
                <a:latin typeface="+mj-lt"/>
              </a:rPr>
              <a:t> - </a:t>
            </a:r>
            <a:r>
              <a:rPr lang="vi-VN" sz="8000" dirty="0" smtClean="0">
                <a:latin typeface="+mj-lt"/>
                <a:hlinkClick r:id="rId3" tooltip="Regina Maria a României"/>
              </a:rPr>
              <a:t>Regina Maria a României</a:t>
            </a:r>
            <a:r>
              <a:rPr lang="en-US" sz="8000" dirty="0" smtClean="0">
                <a:latin typeface="+mj-lt"/>
              </a:rPr>
              <a:t> </a:t>
            </a:r>
            <a:r>
              <a:rPr lang="vi-VN" sz="8000" dirty="0" smtClean="0">
                <a:latin typeface="+mj-lt"/>
              </a:rPr>
              <a:t> a acceptat să apară într-o reclamă în care să laude calitățile cremei "Pond's Cold“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 </a:t>
            </a:r>
            <a:r>
              <a:rPr lang="vi-VN" sz="8000" b="1" dirty="0" smtClean="0">
                <a:latin typeface="+mj-lt"/>
              </a:rPr>
              <a:t>primul testimonial din istoria publicității</a:t>
            </a:r>
            <a:r>
              <a:rPr lang="vi-VN" sz="8000" dirty="0" smtClean="0">
                <a:latin typeface="+mj-lt"/>
              </a:rPr>
              <a:t>.</a:t>
            </a:r>
          </a:p>
          <a:p>
            <a:r>
              <a:rPr lang="vi-VN" sz="8000" b="1" dirty="0" smtClean="0">
                <a:latin typeface="+mj-lt"/>
              </a:rPr>
              <a:t>1950</a:t>
            </a:r>
            <a:r>
              <a:rPr lang="vi-VN" sz="8000" dirty="0" smtClean="0">
                <a:latin typeface="+mj-lt"/>
              </a:rPr>
              <a:t> - </a:t>
            </a:r>
            <a:r>
              <a:rPr lang="vi-VN" sz="8000" dirty="0" smtClean="0">
                <a:latin typeface="+mj-lt"/>
                <a:hlinkClick r:id="rId4" tooltip="Televiziune"/>
              </a:rPr>
              <a:t>Televiziunea</a:t>
            </a:r>
            <a:r>
              <a:rPr lang="vi-VN" sz="8000" dirty="0" smtClean="0">
                <a:latin typeface="+mj-lt"/>
              </a:rPr>
              <a:t> apare încă din anii </a:t>
            </a:r>
            <a:r>
              <a:rPr lang="vi-VN" sz="8000" b="1" dirty="0" smtClean="0">
                <a:latin typeface="+mj-lt"/>
              </a:rPr>
              <a:t>'40</a:t>
            </a:r>
            <a:r>
              <a:rPr lang="vi-VN" sz="8000" dirty="0" smtClean="0">
                <a:latin typeface="+mj-lt"/>
              </a:rPr>
              <a:t>, însă din cauza prețurilor ridicate </a:t>
            </a:r>
            <a:r>
              <a:rPr lang="en-US" sz="8000" dirty="0" smtClean="0">
                <a:latin typeface="+mj-lt"/>
                <a:sym typeface="Wingdings" pitchFamily="2" charset="2"/>
              </a:rPr>
              <a:t>se </a:t>
            </a:r>
            <a:r>
              <a:rPr lang="en-US" sz="8000" dirty="0" err="1" smtClean="0">
                <a:latin typeface="+mj-lt"/>
                <a:sym typeface="Wingdings" pitchFamily="2" charset="2"/>
              </a:rPr>
              <a:t>impune</a:t>
            </a:r>
            <a:r>
              <a:rPr lang="en-US" sz="8000" dirty="0" smtClean="0">
                <a:latin typeface="+mj-lt"/>
                <a:sym typeface="Wingdings" pitchFamily="2" charset="2"/>
              </a:rPr>
              <a:t> in ‘50.</a:t>
            </a:r>
          </a:p>
          <a:p>
            <a:pPr>
              <a:buNone/>
            </a:pPr>
            <a:r>
              <a:rPr lang="en-US" sz="8000" dirty="0" smtClean="0">
                <a:latin typeface="+mj-lt"/>
                <a:sym typeface="Wingdings" pitchFamily="2" charset="2"/>
              </a:rPr>
              <a:t>	            </a:t>
            </a:r>
            <a:r>
              <a:rPr lang="vi-VN" sz="8000" dirty="0" smtClean="0">
                <a:latin typeface="+mj-lt"/>
              </a:rPr>
              <a:t> Tonul publicității </a:t>
            </a:r>
            <a:r>
              <a:rPr lang="en-US" sz="8000" dirty="0" smtClean="0">
                <a:latin typeface="+mj-lt"/>
              </a:rPr>
              <a:t>se </a:t>
            </a:r>
            <a:r>
              <a:rPr lang="en-US" sz="8000" dirty="0" err="1" smtClean="0">
                <a:latin typeface="+mj-lt"/>
              </a:rPr>
              <a:t>schimba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b="1" dirty="0" smtClean="0">
                <a:latin typeface="+mj-lt"/>
              </a:rPr>
              <a:t>avantajele </a:t>
            </a:r>
            <a:r>
              <a:rPr lang="en-US" sz="8000" b="1" dirty="0" smtClean="0">
                <a:latin typeface="+mj-lt"/>
              </a:rPr>
              <a:t> +</a:t>
            </a:r>
            <a:r>
              <a:rPr lang="en-US" sz="8000" b="1" dirty="0" err="1" smtClean="0">
                <a:latin typeface="+mj-lt"/>
              </a:rPr>
              <a:t>imaginea</a:t>
            </a:r>
            <a:r>
              <a:rPr lang="en-US" sz="8000" b="1" dirty="0" smtClean="0">
                <a:latin typeface="+mj-lt"/>
              </a:rPr>
              <a:t> </a:t>
            </a:r>
            <a:r>
              <a:rPr lang="en-US" sz="8000" b="1" dirty="0" err="1" smtClean="0">
                <a:latin typeface="+mj-lt"/>
              </a:rPr>
              <a:t>produsului</a:t>
            </a:r>
            <a:r>
              <a:rPr lang="en-US" sz="8000" b="1" dirty="0" smtClean="0">
                <a:latin typeface="+mj-lt"/>
              </a:rPr>
              <a:t> </a:t>
            </a:r>
            <a:r>
              <a:rPr lang="en-US" sz="8000" b="1" dirty="0" err="1" smtClean="0">
                <a:latin typeface="+mj-lt"/>
              </a:rPr>
              <a:t>promovat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 pe scară largă personalități care să laude produsele în cauză.</a:t>
            </a:r>
          </a:p>
          <a:p>
            <a:r>
              <a:rPr lang="vi-VN" sz="8000" b="1" dirty="0" smtClean="0">
                <a:latin typeface="+mj-lt"/>
              </a:rPr>
              <a:t>1980</a:t>
            </a:r>
            <a:r>
              <a:rPr lang="vi-VN" sz="8000" dirty="0" smtClean="0">
                <a:latin typeface="+mj-lt"/>
              </a:rPr>
              <a:t> - Creșterea producției de masă și rapida îmbunătățire tehnologică,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apariția produselor electronice mici </a:t>
            </a:r>
            <a:r>
              <a:rPr lang="en-US" sz="8000" dirty="0" smtClean="0">
                <a:latin typeface="+mj-lt"/>
              </a:rPr>
              <a:t>:</a:t>
            </a:r>
            <a:r>
              <a:rPr lang="vi-VN" sz="8000" dirty="0" smtClean="0">
                <a:latin typeface="+mj-lt"/>
              </a:rPr>
              <a:t>telefoanele, casetofoanele, calculatoarele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 ținte și pentru publicitate. </a:t>
            </a:r>
            <a:endParaRPr lang="en-US" sz="8000" dirty="0" smtClean="0">
              <a:latin typeface="+mj-lt"/>
            </a:endParaRPr>
          </a:p>
          <a:p>
            <a:r>
              <a:rPr lang="vi-VN" sz="8000" b="1" dirty="0" smtClean="0">
                <a:latin typeface="+mj-lt"/>
              </a:rPr>
              <a:t>1990</a:t>
            </a:r>
            <a:r>
              <a:rPr lang="vi-VN" sz="8000" dirty="0" smtClean="0">
                <a:latin typeface="+mj-lt"/>
              </a:rPr>
              <a:t> - Tehnologia digitală a transformat </a:t>
            </a:r>
            <a:r>
              <a:rPr lang="vi-VN" sz="8000" b="1" dirty="0" smtClean="0">
                <a:latin typeface="+mj-lt"/>
              </a:rPr>
              <a:t>industria outdoor</a:t>
            </a:r>
            <a:r>
              <a:rPr lang="vi-VN" sz="8000" dirty="0" smtClean="0">
                <a:latin typeface="+mj-lt"/>
              </a:rPr>
              <a:t>.</a:t>
            </a:r>
            <a:r>
              <a:rPr lang="en-US" sz="8000" dirty="0" smtClean="0">
                <a:latin typeface="+mj-lt"/>
                <a:sym typeface="Wingdings" pitchFamily="2" charset="2"/>
              </a:rPr>
              <a:t>p</a:t>
            </a:r>
            <a:r>
              <a:rPr lang="vi-VN" sz="8000" dirty="0" smtClean="0">
                <a:latin typeface="+mj-lt"/>
              </a:rPr>
              <a:t>anourile publicitare pictate manual</a:t>
            </a:r>
            <a:r>
              <a:rPr lang="en-US" sz="8000" dirty="0" smtClean="0">
                <a:latin typeface="+mj-lt"/>
              </a:rPr>
              <a:t> initial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 încep să fie tipărite cu ajutorul calculatorului.</a:t>
            </a:r>
            <a:r>
              <a:rPr lang="en-US" sz="8000" dirty="0" smtClean="0">
                <a:latin typeface="+mj-lt"/>
                <a:sym typeface="Wingdings" pitchFamily="2" charset="2"/>
              </a:rPr>
              <a:t></a:t>
            </a:r>
            <a:r>
              <a:rPr lang="vi-VN" sz="8000" dirty="0" smtClean="0">
                <a:latin typeface="+mj-lt"/>
              </a:rPr>
              <a:t> selecție diversificată de formate outdoor: </a:t>
            </a:r>
            <a:r>
              <a:rPr lang="vi-VN" sz="8000" b="1" dirty="0" smtClean="0">
                <a:latin typeface="+mj-lt"/>
              </a:rPr>
              <a:t>reclame în stațiile de autobuz, pe chioșcuri, publicitate în aeroporturi, display-ere în marile centre comerciale și pe taxi-uri.</a:t>
            </a:r>
          </a:p>
          <a:p>
            <a:endParaRPr lang="ro-RO" sz="8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59632" y="6356350"/>
            <a:ext cx="6336704" cy="365125"/>
          </a:xfrm>
        </p:spPr>
        <p:txBody>
          <a:bodyPr/>
          <a:lstStyle/>
          <a:p>
            <a:r>
              <a:rPr lang="vi-VN" dirty="0" smtClean="0"/>
              <a:t>Punctul pe i! Publicitatea medicamentelor </a:t>
            </a:r>
            <a:endParaRPr lang="en-US" dirty="0" smtClean="0"/>
          </a:p>
          <a:p>
            <a:r>
              <a:rPr lang="vi-VN" dirty="0" smtClean="0"/>
              <a:t> 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6</a:t>
            </a:fld>
            <a:endParaRPr lang="ro-RO" dirty="0"/>
          </a:p>
        </p:txBody>
      </p:sp>
      <p:pic>
        <p:nvPicPr>
          <p:cNvPr id="6" name="Picture 15" descr="http://www.anm.ro/anmdm/imagini/anm_header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18864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04056"/>
          </a:xfrm>
        </p:spPr>
        <p:txBody>
          <a:bodyPr>
            <a:normAutofit/>
          </a:bodyPr>
          <a:lstStyle/>
          <a:p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Istoria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o-RO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o-RO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08912" cy="4752528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În perioada 1990 - 2002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, </a:t>
            </a: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în România s-au editat 198 titluri de publicații specializate în publicitate, dintre care 63 cu difuzare națională. </a:t>
            </a:r>
            <a:endParaRPr lang="en-US" sz="16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	</a:t>
            </a:r>
            <a:r>
              <a:rPr lang="vi-VN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În 1999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publicitatea deținea poziția III, cu o </a:t>
            </a: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pondere de 9% din totalul timpului de emisie radio la nivel național 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și aceeasi poziție cu o </a:t>
            </a: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pondere de 11,1% din totalul timpului de emisie TV</a:t>
            </a:r>
            <a:r>
              <a:rPr lang="vi-VN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</a:t>
            </a:r>
            <a:endParaRPr lang="ro-RO" sz="16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l"/>
            <a:r>
              <a:rPr lang="ro-RO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	</a:t>
            </a:r>
            <a:r>
              <a:rPr lang="ro-RO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2013</a:t>
            </a:r>
            <a:r>
              <a:rPr lang="ro-RO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ro-RO" sz="1600" b="1" dirty="0">
                <a:solidFill>
                  <a:schemeClr val="tx1"/>
                </a:solidFill>
                <a:latin typeface="+mj-lt"/>
              </a:rPr>
              <a:t>Veniturile din publicitate au o pondere de 3,9% din totalul veniturilor din exploatare ale Televiziunii Române.</a:t>
            </a:r>
            <a:endParaRPr lang="vi-VN" sz="16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endParaRPr lang="en-US" sz="16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1990</a:t>
            </a:r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- </a:t>
            </a: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prezent 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- 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  <a:hlinkClick r:id="rId2" tooltip="World Wide Web"/>
              </a:rPr>
              <a:t>World Wide Web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(www) este inventat de 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  <a:hlinkClick r:id="rId3" tooltip="Tim Berners-Lee"/>
              </a:rPr>
              <a:t>Tim Berners-Lee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în 1990</a:t>
            </a:r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</a:t>
            </a:r>
            <a:endParaRPr lang="en-US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Industria publicitară pe internet este încă în faza de început</a:t>
            </a:r>
            <a:r>
              <a:rPr lang="en-US" sz="1600" dirty="0">
                <a:solidFill>
                  <a:schemeClr val="tx1"/>
                </a:solidFill>
                <a:latin typeface="+mj-lt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Publicitatea on line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1</a:t>
            </a:r>
            <a:r>
              <a:rPr lang="vi-VN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995</a:t>
            </a:r>
            <a:endParaRPr lang="en-US" sz="16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+mj-lt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standardele, normele și politicile </a:t>
            </a:r>
            <a:r>
              <a:rPr lang="en-US" sz="16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publicitatii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on line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stabilite </a:t>
            </a:r>
            <a:r>
              <a:rPr lang="vi-VN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în ultimii ani. </a:t>
            </a:r>
            <a:endParaRPr lang="en-US" sz="16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1" algn="l">
              <a:buFont typeface="Arial" pitchFamily="34" charset="0"/>
              <a:buChar char="•"/>
            </a:pPr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2004</a:t>
            </a:r>
            <a:r>
              <a:rPr lang="en-US" sz="1600" b="1" dirty="0">
                <a:solidFill>
                  <a:schemeClr val="tx1"/>
                </a:solidFill>
                <a:latin typeface="+mj-lt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publicitatea </a:t>
            </a:r>
            <a:r>
              <a:rPr lang="vi-VN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on-line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  <a:sym typeface="Wingdings" pitchFamily="2" charset="2"/>
              </a:rPr>
              <a:t></a:t>
            </a:r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nivel</a:t>
            </a:r>
            <a:r>
              <a:rPr lang="en-US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de</a:t>
            </a:r>
            <a:r>
              <a:rPr lang="vi-VN" sz="1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8,4 miliarde </a:t>
            </a:r>
            <a:r>
              <a:rPr lang="vi-VN" sz="16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dolari</a:t>
            </a:r>
            <a:endParaRPr lang="ro-RO" sz="16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3" algn="l">
              <a:buFont typeface="Arial" pitchFamily="34" charset="0"/>
              <a:buChar char="•"/>
            </a:pPr>
            <a:r>
              <a:rPr lang="it-IT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publicitatea online </a:t>
            </a:r>
            <a:r>
              <a:rPr lang="ro-RO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si-a </a:t>
            </a:r>
            <a:r>
              <a:rPr lang="it-IT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majora</a:t>
            </a:r>
            <a:r>
              <a:rPr lang="ro-RO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ponderea in industria de profil de la aproximativ 10% in 2009, la 15% la sfarsitul lui 2011.</a:t>
            </a:r>
            <a:r>
              <a:rPr lang="it-IT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o-RO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336704" cy="365125"/>
          </a:xfrm>
        </p:spPr>
        <p:txBody>
          <a:bodyPr/>
          <a:lstStyle/>
          <a:p>
            <a:r>
              <a:rPr lang="vi-VN" dirty="0" smtClean="0"/>
              <a:t>Punctul pe i! Publicitatea medicamentelor </a:t>
            </a:r>
            <a:endParaRPr lang="en-US" dirty="0" smtClean="0"/>
          </a:p>
          <a:p>
            <a:r>
              <a:rPr lang="vi-VN" dirty="0" smtClean="0"/>
              <a:t> Conferință organizată de Colegiul Farmaciștilor din România București, 5-6 iunie 2014 </a:t>
            </a:r>
            <a:endParaRPr lang="ro-RO" dirty="0"/>
          </a:p>
        </p:txBody>
      </p:sp>
      <p:pic>
        <p:nvPicPr>
          <p:cNvPr id="5" name="Picture 15" descr="http://www.anm.ro/anmdm/imagini/anm_header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18864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7</a:t>
            </a:fld>
            <a:endParaRPr lang="ro-RO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Privire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globala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controlului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OTC in UE</a:t>
            </a:r>
            <a:endParaRPr lang="ro-RO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59598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445770" indent="-171450" algn="just">
              <a:buClr>
                <a:schemeClr val="accent3"/>
              </a:buClr>
              <a:defRPr/>
            </a:pP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medicamente, noțiunea de </a:t>
            </a:r>
            <a:r>
              <a:rPr lang="ro-RO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publicitate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interpretata ca „</a:t>
            </a:r>
            <a:r>
              <a:rPr lang="ro-RO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arta de a viza mentalul pentru a ușura portofelul</a:t>
            </a:r>
            <a:r>
              <a:rPr lang="ro-RO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nepotrivita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45770" indent="-171450" algn="just">
              <a:buClr>
                <a:schemeClr val="accent3"/>
              </a:buClr>
              <a:defRPr/>
            </a:pPr>
            <a:r>
              <a:rPr lang="ro-RO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Excesul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periculos într‑un sector care privește sănătatea. 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5770" indent="-171450" algn="just">
              <a:buClr>
                <a:schemeClr val="accent3"/>
              </a:buClr>
              <a:defRPr/>
            </a:pP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Normele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privind publicitatea 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</a:rPr>
              <a:t>(titlul VIII) din Directiva 2001/83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/CE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vizează o 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</a:rPr>
              <a:t>armonizare </a:t>
            </a:r>
            <a:r>
              <a:rPr lang="ro-RO" sz="1400" b="1" dirty="0" smtClean="0">
                <a:latin typeface="Times New Roman" pitchFamily="18" charset="0"/>
                <a:cs typeface="Times New Roman" pitchFamily="18" charset="0"/>
              </a:rPr>
              <a:t>totală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ro-RO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400" b="1" dirty="0" smtClean="0">
                <a:latin typeface="Times New Roman" pitchFamily="18" charset="0"/>
                <a:cs typeface="Times New Roman" pitchFamily="18" charset="0"/>
              </a:rPr>
              <a:t>statele 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</a:rPr>
              <a:t>membre nu pot adopta interdicții sau restricții mai severe decât în cazul în care directiva însăși permite acest lucru.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o-RO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Directiva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ro-RO" sz="1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o-RO" sz="1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defineste</a:t>
            </a:r>
            <a:r>
              <a:rPr lang="ro-RO" sz="1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publicitatea </a:t>
            </a:r>
            <a:r>
              <a:rPr lang="ro-RO" sz="1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la medicamente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4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o-RO" sz="1400" i="1" dirty="0">
                <a:latin typeface="Times New Roman" pitchFamily="18" charset="0"/>
                <a:cs typeface="Times New Roman" pitchFamily="18" charset="0"/>
              </a:rPr>
              <a:t>orice mod de informare prin contact direct (sistemul </a:t>
            </a:r>
            <a:r>
              <a:rPr lang="ro-RO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door-to-door</a:t>
            </a:r>
            <a:r>
              <a:rPr lang="ro-RO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precum </a:t>
            </a:r>
            <a:r>
              <a:rPr lang="ro-RO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orice formă de promovare destinată să stimuleze prescrierea, distribuirea, vânzarea sau consumul de medicamente;</a:t>
            </a:r>
            <a:r>
              <a:rPr lang="ro-RO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publicitatea pentru medicamente va include în special:</a:t>
            </a:r>
          </a:p>
          <a:p>
            <a:pPr marL="0" indent="0">
              <a:buNone/>
            </a:pP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publicitatea pentru medicamente destinată publicului larg;</a:t>
            </a:r>
          </a:p>
          <a:p>
            <a:pPr marL="0" indent="0">
              <a:buNone/>
            </a:pP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publicitatea pentru medicamente destinată persoanelor calificate să prescrie sau să distribuie medicamente;</a:t>
            </a:r>
          </a:p>
          <a:p>
            <a:pPr marL="0" indent="0">
              <a:buNone/>
            </a:pP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vizite ale </a:t>
            </a:r>
            <a:r>
              <a:rPr lang="ro-R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reprezentanţilor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medicali la persoane calificate să prescrie medicamente;</a:t>
            </a:r>
          </a:p>
          <a:p>
            <a:pPr marL="0" indent="0">
              <a:buNone/>
            </a:pP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furnizarea de mostre;</a:t>
            </a:r>
          </a:p>
          <a:p>
            <a:pPr marL="0" indent="0">
              <a:buNone/>
            </a:pP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stimularea prescrierii sau distribuirii medicamentelor prin oferirea, promiterea sau acordarea unor avantaje în bani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natură, cu excepţia cazurilor în care acestea au o valoare simbolică;</a:t>
            </a:r>
          </a:p>
          <a:p>
            <a:pPr marL="0" indent="0">
              <a:buNone/>
            </a:pP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sponsorizarea întâlnirilor promoţionale la care participă persoane calificate să prescrie sau să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medicamente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sponsorizarea congreselor </a:t>
            </a:r>
            <a:r>
              <a:rPr lang="ro-R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ştiinţifice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care participă persoane calificate să prescrie sau să distribuie medicamente </a:t>
            </a:r>
            <a:r>
              <a:rPr lang="ro-R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în special, plata cheltuielilor de transport </a:t>
            </a:r>
            <a:r>
              <a:rPr lang="ro-R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cazare ocazionate de acestea.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endParaRPr lang="ro-RO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ro-RO" sz="1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</a:t>
            </a:r>
            <a:endParaRPr lang="ro-RO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6408712" cy="365125"/>
          </a:xfrm>
        </p:spPr>
        <p:txBody>
          <a:bodyPr/>
          <a:lstStyle/>
          <a:p>
            <a:r>
              <a:rPr lang="vi-VN" dirty="0" smtClean="0"/>
              <a:t>Punctul pe i! Publicitatea medicamentelor  </a:t>
            </a:r>
            <a:endParaRPr lang="en-US" dirty="0" smtClean="0"/>
          </a:p>
          <a:p>
            <a:r>
              <a:rPr lang="vi-VN" dirty="0" smtClean="0"/>
              <a:t>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8</a:t>
            </a:fld>
            <a:endParaRPr lang="ro-RO"/>
          </a:p>
        </p:txBody>
      </p:sp>
      <p:pic>
        <p:nvPicPr>
          <p:cNvPr id="6" name="Picture 15" descr="http://www.anm.ro/anmdm/imagini/anm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64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Privire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globala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controlului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publicitatii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OTC in </a:t>
            </a:r>
            <a:r>
              <a:rPr lang="en-US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UE</a:t>
            </a:r>
            <a:r>
              <a:rPr lang="ro-RO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(2)</a:t>
            </a:r>
            <a:endParaRPr lang="ro-RO" sz="1600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o-RO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o-RO" sz="1600" b="1" dirty="0" err="1">
                <a:latin typeface="Times New Roman" pitchFamily="18" charset="0"/>
                <a:cs typeface="Times New Roman" pitchFamily="18" charset="0"/>
              </a:rPr>
              <a:t>tatele</a:t>
            </a:r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 membre </a:t>
            </a:r>
            <a:r>
              <a:rPr lang="ro-RO" sz="1600" b="1" dirty="0" err="1">
                <a:latin typeface="Times New Roman" pitchFamily="18" charset="0"/>
                <a:cs typeface="Times New Roman" pitchFamily="18" charset="0"/>
              </a:rPr>
              <a:t>beneficiaza</a:t>
            </a:r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 de o marja de </a:t>
            </a:r>
            <a:r>
              <a:rPr lang="ro-RO" sz="1600" b="1" dirty="0" err="1">
                <a:latin typeface="Times New Roman" pitchFamily="18" charset="0"/>
                <a:cs typeface="Times New Roman" pitchFamily="18" charset="0"/>
              </a:rPr>
              <a:t>actiune</a:t>
            </a:r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 privind anumite aspecte.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De exemplu, in ceea ce </a:t>
            </a:r>
            <a:r>
              <a:rPr lang="ro-RO" sz="1600" dirty="0" err="1">
                <a:latin typeface="Times New Roman" pitchFamily="18" charset="0"/>
                <a:cs typeface="Times New Roman" pitchFamily="18" charset="0"/>
              </a:rPr>
              <a:t>priveste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distribuirea gratuita de mostre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, Directiva permite statelor membre sa </a:t>
            </a:r>
            <a:r>
              <a:rPr lang="ro-RO" sz="1600" dirty="0" err="1">
                <a:latin typeface="Times New Roman" pitchFamily="18" charset="0"/>
                <a:cs typeface="Times New Roman" pitchFamily="18" charset="0"/>
              </a:rPr>
              <a:t>stabileasca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norme mai severe </a:t>
            </a:r>
            <a:r>
              <a:rPr lang="ro-RO" sz="1600" dirty="0" err="1">
                <a:latin typeface="Times New Roman" pitchFamily="18" charset="0"/>
                <a:cs typeface="Times New Roman" pitchFamily="18" charset="0"/>
              </a:rPr>
              <a:t>decat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cele </a:t>
            </a:r>
            <a:r>
              <a:rPr lang="ro-RO" sz="1600" dirty="0" err="1">
                <a:latin typeface="Times New Roman" pitchFamily="18" charset="0"/>
                <a:cs typeface="Times New Roman" pitchFamily="18" charset="0"/>
              </a:rPr>
              <a:t>prevazute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in directiva.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In concluzie,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directiva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europeana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sistem exhaustiv care nu acorda autonomie statelor membre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600" dirty="0" err="1">
                <a:latin typeface="Times New Roman" pitchFamily="18" charset="0"/>
                <a:cs typeface="Times New Roman" pitchFamily="18" charset="0"/>
              </a:rPr>
              <a:t>decat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daca aceasta este in mod expres tolerata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ro-RO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	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permite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publicitatea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OTC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publicul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larg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toate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tipurile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comunicarii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de masa (mass-media) (TV/ radio/ internet /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presa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etc.)</a:t>
            </a:r>
          </a:p>
          <a:p>
            <a:pPr marL="1074420" lvl="2" indent="-274320" algn="just">
              <a:buClr>
                <a:schemeClr val="accent3"/>
              </a:buClr>
              <a:buFont typeface="Wingdings" pitchFamily="2" charset="2"/>
              <a:buChar char="à"/>
              <a:defRPr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Exceptie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fac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medicamentele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care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contin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substante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psihotrope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sau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narcotice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1074420" lvl="2" indent="-274320" algn="just">
              <a:buClr>
                <a:schemeClr val="accent3"/>
              </a:buClr>
              <a:buFont typeface="Wingdings" pitchFamily="2" charset="2"/>
              <a:buChar char="à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SM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pot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interzice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publicitatea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la OTC care pot fi compensate in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sistemul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national de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asigurari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sanatate</a:t>
            </a:r>
            <a:endParaRPr lang="ro-RO" sz="16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800100" lvl="2" indent="0" algn="just">
              <a:buClr>
                <a:schemeClr val="accent3"/>
              </a:buClr>
              <a:buNone/>
              <a:defRPr/>
            </a:pP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se interzice publicitatea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inselatoare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si se cere ca publicitatea sa fie diferita de </a:t>
            </a:r>
            <a:r>
              <a:rPr lang="ro-RO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informatie</a:t>
            </a:r>
            <a:r>
              <a:rPr lang="ro-RO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dar, s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 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deosebire de orice alte produse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</a:p>
          <a:p>
            <a:pPr marL="800100" lvl="2" indent="0" algn="just">
              <a:buClr>
                <a:schemeClr val="accent3"/>
              </a:buClr>
              <a:buNone/>
              <a:defRPr/>
            </a:pPr>
            <a:endParaRPr lang="ro-RO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2" indent="0" algn="just">
              <a:buClr>
                <a:schemeClr val="accent3"/>
              </a:buClr>
              <a:buNone/>
              <a:defRPr/>
            </a:pP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La medicamente, </a:t>
            </a:r>
            <a:r>
              <a:rPr lang="ro-RO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</a:t>
            </a:r>
            <a:r>
              <a:rPr lang="ro-RO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raniţa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dintre publicitate </a:t>
            </a:r>
            <a:r>
              <a:rPr lang="ro-RO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simpla informare cu privire la 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acestea 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este sensibila, fragilă 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74420" lvl="2" indent="-274320" algn="just">
              <a:buClr>
                <a:schemeClr val="accent3"/>
              </a:buClr>
              <a:buFont typeface="Wingdings" pitchFamily="2" charset="2"/>
              <a:buChar char="à"/>
              <a:defRPr/>
            </a:pPr>
            <a:endParaRPr lang="ro-RO" sz="16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074420" lvl="2" indent="-274320" algn="just">
              <a:buClr>
                <a:schemeClr val="accent3"/>
              </a:buClr>
              <a:buFont typeface="Wingdings" pitchFamily="2" charset="2"/>
              <a:buChar char="à"/>
              <a:defRPr/>
            </a:pPr>
            <a:endParaRPr lang="ro-RO" sz="1600" dirty="0">
              <a:latin typeface="Times New Roman" pitchFamily="18" charset="0"/>
              <a:cs typeface="Times New Roman" pitchFamily="18" charset="0"/>
            </a:endParaRPr>
          </a:p>
          <a:p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>
          <a:xfrm>
            <a:off x="1547664" y="6237312"/>
            <a:ext cx="6552728" cy="484163"/>
          </a:xfrm>
        </p:spPr>
        <p:txBody>
          <a:bodyPr/>
          <a:lstStyle/>
          <a:p>
            <a:r>
              <a:rPr lang="vi-VN" dirty="0" smtClean="0"/>
              <a:t>Punctul pe i! Publicitatea medicamentelor  </a:t>
            </a:r>
            <a:endParaRPr lang="en-US" dirty="0" smtClean="0"/>
          </a:p>
          <a:p>
            <a:r>
              <a:rPr lang="vi-VN" dirty="0" smtClean="0"/>
              <a:t>Conferință organizată de Colegiul Farmaciștilor din România București, 5-6 iunie 2014 </a:t>
            </a:r>
            <a:endParaRPr lang="ro-RO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DF3C-DDAA-4407-845E-CD7C441645CD}" type="slidenum">
              <a:rPr lang="ro-RO" smtClean="0"/>
              <a:pPr/>
              <a:t>9</a:t>
            </a:fld>
            <a:endParaRPr lang="ro-RO"/>
          </a:p>
        </p:txBody>
      </p:sp>
      <p:pic>
        <p:nvPicPr>
          <p:cNvPr id="8" name="Picture 15" descr="http://www.anm.ro/anmdm/imagini/anm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2610"/>
            <a:ext cx="86410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5797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1106</Words>
  <Application>Microsoft Office PowerPoint</Application>
  <PresentationFormat>Expunere pe ecran (4:3)</PresentationFormat>
  <Paragraphs>248</Paragraphs>
  <Slides>17</Slides>
  <Notes>4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2</vt:lpstr>
      <vt:lpstr>Office Theme</vt:lpstr>
      <vt:lpstr>Prezentare PowerPoint</vt:lpstr>
      <vt:lpstr>Publicitatea : definitii</vt:lpstr>
      <vt:lpstr>Definitii;Istoria publicitatii </vt:lpstr>
      <vt:lpstr> Istoria publicitatii (2) </vt:lpstr>
      <vt:lpstr>Istoria publicitatii (3)</vt:lpstr>
      <vt:lpstr>Istoria publicitatii (4)</vt:lpstr>
      <vt:lpstr>Istoria publicitatii (5)</vt:lpstr>
      <vt:lpstr>  Privire globala asupra controlului publicitatii OTC in UE</vt:lpstr>
      <vt:lpstr>Privire globala asupra controlului publicitatii OTC in UE (2)</vt:lpstr>
      <vt:lpstr>      Privire globala asupra controlului publicitatii OTC in UE (3) Raportul Grupului de lucru pentru promovarea unei bune gestionari  a medicamentelor OTC in Europa adoptat de Grupul de coordonare (Steering Group ) al Comisiei Europene in aprilie 2013 </vt:lpstr>
      <vt:lpstr> Privire globala asupra controlului publicitatii OTC in UE (4) Raportul Grupului de lucru pentru promovarea unei bune gestionari  a medicamentelor OTC in Europa- Crearea FOAM (continuare) </vt:lpstr>
      <vt:lpstr>    Privire globala asupra controlului publicitatii OTC in UE (5) Observatii ale FOAM (Forum on Advertising of Medicines) </vt:lpstr>
      <vt:lpstr>   Privire globala asupra controlului publicitatii OTC in UE (6) Observatii ale FOAM (Forum on Advertising of Medicines) </vt:lpstr>
      <vt:lpstr>    Privire globala asupra controlului publicitatii OTC in UE (7) Observatii ale FOAM (Forum on Advertising of Medicines) </vt:lpstr>
      <vt:lpstr> Privire globala asupra controlului publicitatii OTC in UE (7) Observatii FOAM (Forum on Advertising of Medicines) </vt:lpstr>
      <vt:lpstr>Concluzii</vt:lpstr>
      <vt:lpstr>Prezentare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Arthur</dc:creator>
  <cp:lastModifiedBy>Anca Crupariu</cp:lastModifiedBy>
  <cp:revision>85</cp:revision>
  <dcterms:created xsi:type="dcterms:W3CDTF">2014-05-25T13:39:04Z</dcterms:created>
  <dcterms:modified xsi:type="dcterms:W3CDTF">2014-06-05T10:32:42Z</dcterms:modified>
</cp:coreProperties>
</file>